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73" r:id="rId3"/>
    <p:sldId id="274" r:id="rId4"/>
    <p:sldId id="275" r:id="rId5"/>
    <p:sldId id="276" r:id="rId6"/>
    <p:sldId id="278" r:id="rId7"/>
    <p:sldId id="279" r:id="rId8"/>
    <p:sldId id="280" r:id="rId9"/>
    <p:sldId id="281" r:id="rId10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36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FB9A9D-3DB7-49E6-8E96-9C04256215F1}" type="datetimeFigureOut">
              <a:rPr lang="es-ES"/>
              <a:pPr>
                <a:defRPr/>
              </a:pPr>
              <a:t>03/03/2012</a:t>
            </a:fld>
            <a:endParaRPr lang="es-E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E5D182C5-05BC-48C2-AC58-C395219D847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 Imagen" descr="facultad de ingenieria.jpg"/>
          <p:cNvPicPr>
            <a:picLocks noChangeAspect="1"/>
          </p:cNvPicPr>
          <p:nvPr userDrawn="1"/>
        </p:nvPicPr>
        <p:blipFill>
          <a:blip r:embed="rId2"/>
          <a:srcRect t="17976" b="13596"/>
          <a:stretch>
            <a:fillRect/>
          </a:stretch>
        </p:blipFill>
        <p:spPr bwMode="auto">
          <a:xfrm>
            <a:off x="0" y="0"/>
            <a:ext cx="24844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7"/>
          <p:cNvSpPr>
            <a:spLocks noChangeArrowheads="1"/>
          </p:cNvSpPr>
          <p:nvPr userDrawn="1"/>
        </p:nvSpPr>
        <p:spPr bwMode="auto">
          <a:xfrm>
            <a:off x="0" y="6524625"/>
            <a:ext cx="9144000" cy="333375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sp>
        <p:nvSpPr>
          <p:cNvPr id="4" name="Text Box 8"/>
          <p:cNvSpPr txBox="1">
            <a:spLocks noChangeArrowheads="1"/>
          </p:cNvSpPr>
          <p:nvPr userDrawn="1"/>
        </p:nvSpPr>
        <p:spPr bwMode="auto">
          <a:xfrm>
            <a:off x="0" y="6583363"/>
            <a:ext cx="19637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s-CL" sz="1200" b="1">
                <a:solidFill>
                  <a:schemeClr val="bg1"/>
                </a:solidFill>
              </a:rPr>
              <a:t>Instituto de Ciencias Básicas</a:t>
            </a:r>
            <a:endParaRPr lang="es-ES" sz="1200" b="1">
              <a:solidFill>
                <a:schemeClr val="bg1"/>
              </a:solidFill>
            </a:endParaRPr>
          </a:p>
        </p:txBody>
      </p:sp>
      <p:sp>
        <p:nvSpPr>
          <p:cNvPr id="5" name="Text Box 9"/>
          <p:cNvSpPr txBox="1">
            <a:spLocks noChangeArrowheads="1"/>
          </p:cNvSpPr>
          <p:nvPr userDrawn="1"/>
        </p:nvSpPr>
        <p:spPr bwMode="auto">
          <a:xfrm>
            <a:off x="6084888" y="6521450"/>
            <a:ext cx="26019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s-CL" sz="1600" b="1">
                <a:solidFill>
                  <a:schemeClr val="bg1"/>
                </a:solidFill>
              </a:rPr>
              <a:t>CURSO DE NIVELACIÓN 2010</a:t>
            </a:r>
            <a:endParaRPr lang="es-ES" sz="16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D4AB8-9455-4823-ABE9-CA4893111B2F}" type="datetime1">
              <a:rPr lang="es-ES"/>
              <a:pPr>
                <a:defRPr/>
              </a:pPr>
              <a:t>03/03/2012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0626A-9374-42BB-93D8-E30021210DD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A5CA2-EDF8-40A6-AAD9-E4C6219BC6B2}" type="datetime1">
              <a:rPr lang="es-ES"/>
              <a:pPr>
                <a:defRPr/>
              </a:pPr>
              <a:t>03/03/2012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EAED2-C16A-4591-99A2-99D3CE5DB67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122B7-4A52-48A6-AF78-0668F05393B2}" type="datetime1">
              <a:rPr lang="es-ES"/>
              <a:pPr>
                <a:defRPr/>
              </a:pPr>
              <a:t>03/03/2012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71762-2FC7-4BF4-A799-498608E7B0B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105EA-013B-4EA1-9A58-CBFE43D1ABE6}" type="datetime1">
              <a:rPr lang="es-ES"/>
              <a:pPr>
                <a:defRPr/>
              </a:pPr>
              <a:t>03/03/2012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9544E-550E-4593-A237-840D3911262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B86A4-660C-4A70-BA03-2DDFCA78D224}" type="datetime1">
              <a:rPr lang="es-ES"/>
              <a:pPr>
                <a:defRPr/>
              </a:pPr>
              <a:t>03/03/2012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00661-B05C-44A0-A2FB-C8F7D994E8F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BF6B0-5B54-4CA6-A9B4-A6DCE5008804}" type="datetime1">
              <a:rPr lang="es-ES"/>
              <a:pPr>
                <a:defRPr/>
              </a:pPr>
              <a:t>03/03/2012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DFE53-7D57-4DE3-AD84-633519C13F9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E09D8-BF93-4CF3-A360-562B4F5CD400}" type="datetime1">
              <a:rPr lang="es-ES"/>
              <a:pPr>
                <a:defRPr/>
              </a:pPr>
              <a:t>03/03/2012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8BB72-910D-44E9-B62D-CB346CDDE59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0ED7B-2719-4AB4-9CE6-1C26C1B111DA}" type="datetime1">
              <a:rPr lang="es-ES"/>
              <a:pPr>
                <a:defRPr/>
              </a:pPr>
              <a:t>03/03/2012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43502-CB38-48FB-BD34-D515AE41968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D8EEC-D290-4E27-BC79-AE0871FF04C1}" type="datetime1">
              <a:rPr lang="es-ES"/>
              <a:pPr>
                <a:defRPr/>
              </a:pPr>
              <a:t>03/03/2012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466A2-C4E1-4A8E-B26D-32FB6B918FC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F4435-0CCC-47FB-884F-6671E9277AD4}" type="datetime1">
              <a:rPr lang="es-ES"/>
              <a:pPr>
                <a:defRPr/>
              </a:pPr>
              <a:t>03/03/2012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E5EF2-D478-4FAB-B64E-81445EEBEC9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04775F0-1D0B-435D-A3EE-E7F1C710A103}" type="datetime1">
              <a:rPr lang="es-ES"/>
              <a:pPr>
                <a:defRPr/>
              </a:pPr>
              <a:t>03/03/2012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7660656-323A-4981-8331-7CCFA0FB32A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>
            <a:spLocks noChangeArrowheads="1"/>
          </p:cNvSpPr>
          <p:nvPr/>
        </p:nvSpPr>
        <p:spPr bwMode="auto">
          <a:xfrm>
            <a:off x="2700338" y="2636838"/>
            <a:ext cx="43211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CL" sz="5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MÓDULO  4</a:t>
            </a:r>
            <a:endParaRPr lang="es-ES" sz="5400" b="1" dirty="0"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239838" y="912813"/>
            <a:ext cx="4770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CL" sz="2000" b="1"/>
              <a:t>Aplicación de la Función Lineal y Cuadrática</a:t>
            </a:r>
            <a:endParaRPr lang="es-ES" sz="2000" b="1"/>
          </a:p>
        </p:txBody>
      </p:sp>
      <p:sp>
        <p:nvSpPr>
          <p:cNvPr id="6147" name="Rectangle 8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sp>
        <p:nvSpPr>
          <p:cNvPr id="6148" name="Rectangle 11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sp>
        <p:nvSpPr>
          <p:cNvPr id="6149" name="Rectangle 14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sp>
        <p:nvSpPr>
          <p:cNvPr id="6150" name="Rectangle 17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sp>
        <p:nvSpPr>
          <p:cNvPr id="6151" name="Text Box 8"/>
          <p:cNvSpPr txBox="1">
            <a:spLocks noChangeArrowheads="1"/>
          </p:cNvSpPr>
          <p:nvPr/>
        </p:nvSpPr>
        <p:spPr bwMode="auto">
          <a:xfrm>
            <a:off x="1116013" y="1655763"/>
            <a:ext cx="7512050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CL"/>
              <a:t>1).-  Un fabricante puede producir grabadoras a un costo de US$20  cada una.</a:t>
            </a:r>
          </a:p>
          <a:p>
            <a:r>
              <a:rPr lang="es-CL"/>
              <a:t>        Se  estima  que  si  éstas  se  venden  a  x  dólares  cada  una, los  usuarios</a:t>
            </a:r>
          </a:p>
          <a:p>
            <a:r>
              <a:rPr lang="es-CL"/>
              <a:t>        comprarán 120 – x  grabadoras al mes.   Exprese  la  utilidad  mensual  del</a:t>
            </a:r>
          </a:p>
          <a:p>
            <a:r>
              <a:rPr lang="es-CL"/>
              <a:t>        fabricante como una función del precio, elabore la gráfica de esta función</a:t>
            </a:r>
          </a:p>
          <a:p>
            <a:r>
              <a:rPr lang="es-CL"/>
              <a:t>        y utilícela para calcular el precio óptimo de venta.</a:t>
            </a:r>
          </a:p>
          <a:p>
            <a:endParaRPr lang="es-CL"/>
          </a:p>
          <a:p>
            <a:endParaRPr lang="es-CL"/>
          </a:p>
          <a:p>
            <a:r>
              <a:rPr lang="es-CL"/>
              <a:t>2).-  Una librería puede obtener un atlas de la editorial a un costo de US$5 por</a:t>
            </a:r>
          </a:p>
          <a:p>
            <a:r>
              <a:rPr lang="es-CL"/>
              <a:t>        ejemplar  y  supone  que  si  expende  el  atlas  a  x  dólares   el   ejemplar, </a:t>
            </a:r>
          </a:p>
          <a:p>
            <a:r>
              <a:rPr lang="es-CL"/>
              <a:t>        venderá aproximadamente 20(22 – x)  ejemplares  cada  mes.   Exprese la</a:t>
            </a:r>
          </a:p>
          <a:p>
            <a:r>
              <a:rPr lang="es-CL"/>
              <a:t>        utilidad  mensual  que  obtiene  la librería por la venta del atlas como una</a:t>
            </a:r>
          </a:p>
          <a:p>
            <a:r>
              <a:rPr lang="es-CL"/>
              <a:t>        función  del  precio,  elabore  la  gráfica  de  esta  función  y  utilícela  para </a:t>
            </a:r>
          </a:p>
          <a:p>
            <a:r>
              <a:rPr lang="es-CL"/>
              <a:t>        calcular el precio óptimo de venta.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1166813" y="765175"/>
            <a:ext cx="7388225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CL"/>
              <a:t>3).-  La  demanda  de  consumo  de  cierto  artículo  es D(p) = -200p + 12.000</a:t>
            </a:r>
          </a:p>
          <a:p>
            <a:r>
              <a:rPr lang="es-CL"/>
              <a:t>        unidades por mes cuando el precio de mercado es p dólares por unidad</a:t>
            </a:r>
          </a:p>
          <a:p>
            <a:r>
              <a:rPr lang="es-CL"/>
              <a:t>        a)  Elabore la gráfica de esta función de demanda. </a:t>
            </a:r>
          </a:p>
          <a:p>
            <a:r>
              <a:rPr lang="es-CL"/>
              <a:t>        b)  Exprese el gasto total mensual de los consumidores, para el artículo,</a:t>
            </a:r>
          </a:p>
          <a:p>
            <a:r>
              <a:rPr lang="es-CL"/>
              <a:t>              como una función de p.   (El gasto total mensual es la cantidad  total</a:t>
            </a:r>
          </a:p>
          <a:p>
            <a:r>
              <a:rPr lang="es-CL"/>
              <a:t>              de dinero que los consumidores gastan cada mes en el artículo.</a:t>
            </a:r>
          </a:p>
          <a:p>
            <a:r>
              <a:rPr lang="es-CL"/>
              <a:t>         c)  Elabore la gráfica de la función de gasto total mensual.</a:t>
            </a:r>
          </a:p>
          <a:p>
            <a:endParaRPr lang="es-CL"/>
          </a:p>
          <a:p>
            <a:r>
              <a:rPr lang="es-CL"/>
              <a:t>4).-  La tasa de crecimiento de los peces depende de la temperatura del agua</a:t>
            </a:r>
          </a:p>
          <a:p>
            <a:r>
              <a:rPr lang="es-CL"/>
              <a:t>        en  la  cual  habitan.    Para  los  peces  de   un  cierto  lugar,   la   tasa  de </a:t>
            </a:r>
          </a:p>
          <a:p>
            <a:r>
              <a:rPr lang="es-CL"/>
              <a:t>        crecimiento G (en porcentaje por día) está dada por la función:</a:t>
            </a:r>
          </a:p>
          <a:p>
            <a:endParaRPr lang="es-CL"/>
          </a:p>
          <a:p>
            <a:r>
              <a:rPr lang="es-CL"/>
              <a:t>                       G(T)  = -0,0346(T – 23)² - 0,0723 (T – 23) + 3,77</a:t>
            </a:r>
          </a:p>
          <a:p>
            <a:r>
              <a:rPr lang="es-CL"/>
              <a:t>         a)  Encuentre  la   temperatura  del agua que  genera la máxima tasa de</a:t>
            </a:r>
          </a:p>
          <a:p>
            <a:r>
              <a:rPr lang="es-CL"/>
              <a:t>               crecimiento.</a:t>
            </a:r>
          </a:p>
          <a:p>
            <a:r>
              <a:rPr lang="es-CL"/>
              <a:t>         b)  Cuando  la  temperatura  del  agua es de 15°C.   ¿Cuál  es  la  tasa de </a:t>
            </a:r>
          </a:p>
          <a:p>
            <a:r>
              <a:rPr lang="es-CL"/>
              <a:t>               crecimiento</a:t>
            </a:r>
          </a:p>
          <a:p>
            <a:r>
              <a:rPr lang="es-CL"/>
              <a:t>          c)  ¿A qué temperatura los peces dejan de crecer?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4"/>
          <p:cNvSpPr txBox="1">
            <a:spLocks noChangeArrowheads="1"/>
          </p:cNvSpPr>
          <p:nvPr/>
        </p:nvSpPr>
        <p:spPr bwMode="auto">
          <a:xfrm>
            <a:off x="1311275" y="1030288"/>
            <a:ext cx="726757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CL"/>
              <a:t>5).-   Se desea cercar un terreno rectangular que tenga 400 m² de superficie</a:t>
            </a:r>
          </a:p>
          <a:p>
            <a:r>
              <a:rPr lang="es-CL"/>
              <a:t>         con uno de los lados a lo largo de un río recto.  Si  no se necesita cerca</a:t>
            </a:r>
          </a:p>
          <a:p>
            <a:r>
              <a:rPr lang="es-CL"/>
              <a:t>         para  el  lado  que  da  al  río.   ¿Qué  dimensiones   requiere  la  menor</a:t>
            </a:r>
          </a:p>
          <a:p>
            <a:r>
              <a:rPr lang="es-CL"/>
              <a:t>         cantidad de cerca?</a:t>
            </a:r>
          </a:p>
          <a:p>
            <a:endParaRPr lang="es-CL"/>
          </a:p>
          <a:p>
            <a:r>
              <a:rPr lang="es-CL"/>
              <a:t>6).-   El momento flector máximo para la viga mostrada en la figura viene</a:t>
            </a:r>
          </a:p>
          <a:p>
            <a:r>
              <a:rPr lang="es-CL"/>
              <a:t>         </a:t>
            </a:r>
          </a:p>
          <a:p>
            <a:r>
              <a:rPr lang="es-CL"/>
              <a:t>         dada por</a:t>
            </a:r>
          </a:p>
          <a:p>
            <a:endParaRPr lang="es-CL"/>
          </a:p>
          <a:p>
            <a:r>
              <a:rPr lang="es-CL"/>
              <a:t>         Determine el momento flector máximo y el lugar en donde ocurre. </a:t>
            </a:r>
          </a:p>
          <a:p>
            <a:endParaRPr lang="es-CL"/>
          </a:p>
          <a:p>
            <a:endParaRPr lang="es-CL"/>
          </a:p>
          <a:p>
            <a:endParaRPr lang="es-CL"/>
          </a:p>
          <a:p>
            <a:endParaRPr lang="es-CL"/>
          </a:p>
          <a:p>
            <a:endParaRPr lang="es-CL"/>
          </a:p>
          <a:p>
            <a:endParaRPr lang="es-CL"/>
          </a:p>
        </p:txBody>
      </p:sp>
      <p:pic>
        <p:nvPicPr>
          <p:cNvPr id="1028" name="Picture 5"/>
          <p:cNvPicPr>
            <a:picLocks noChangeAspect="1" noChangeArrowheads="1"/>
          </p:cNvPicPr>
          <p:nvPr/>
        </p:nvPicPr>
        <p:blipFill>
          <a:blip r:embed="rId3"/>
          <a:srcRect l="8405" t="5737" r="3206" b="10657"/>
          <a:stretch>
            <a:fillRect/>
          </a:stretch>
        </p:blipFill>
        <p:spPr bwMode="auto">
          <a:xfrm>
            <a:off x="2714625" y="3933825"/>
            <a:ext cx="37147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2928938" y="2833688"/>
          <a:ext cx="3571875" cy="666750"/>
        </p:xfrm>
        <a:graphic>
          <a:graphicData uri="http://schemas.openxmlformats.org/presentationml/2006/ole">
            <p:oleObj spid="_x0000_s1026" name="Ecuación" r:id="rId4" imgW="2705100" imgH="508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1187450" y="2492375"/>
            <a:ext cx="72104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CL"/>
              <a:t>8).-  Un    prado  rectangular   de  un  jardín  debe  tener 72 m de perímetro</a:t>
            </a:r>
          </a:p>
          <a:p>
            <a:r>
              <a:rPr lang="es-CL"/>
              <a:t>        Debe   rodearse   de   un  paseo  de  un  metro  de  ancho  en los lados</a:t>
            </a:r>
          </a:p>
          <a:p>
            <a:r>
              <a:rPr lang="es-CL"/>
              <a:t>        frontales y  dos metros en los laterales.  Si el  área  total,  formada por</a:t>
            </a:r>
          </a:p>
          <a:p>
            <a:r>
              <a:rPr lang="es-CL"/>
              <a:t>        prado y el paseo es mínima.  ¿Cuáles son las dimensiones del prado?</a:t>
            </a:r>
          </a:p>
        </p:txBody>
      </p:sp>
      <p:grpSp>
        <p:nvGrpSpPr>
          <p:cNvPr id="8195" name="Group 9"/>
          <p:cNvGrpSpPr>
            <a:grpSpLocks/>
          </p:cNvGrpSpPr>
          <p:nvPr/>
        </p:nvGrpSpPr>
        <p:grpSpPr bwMode="auto">
          <a:xfrm>
            <a:off x="3111500" y="4005263"/>
            <a:ext cx="2900363" cy="1728787"/>
            <a:chOff x="1960" y="1706"/>
            <a:chExt cx="1827" cy="1089"/>
          </a:xfrm>
        </p:grpSpPr>
        <p:sp>
          <p:nvSpPr>
            <p:cNvPr id="8197" name="Rectangle 5"/>
            <p:cNvSpPr>
              <a:spLocks noChangeArrowheads="1"/>
            </p:cNvSpPr>
            <p:nvPr/>
          </p:nvSpPr>
          <p:spPr bwMode="auto">
            <a:xfrm>
              <a:off x="1973" y="1706"/>
              <a:ext cx="1814" cy="108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CL"/>
            </a:p>
          </p:txBody>
        </p:sp>
        <p:sp>
          <p:nvSpPr>
            <p:cNvPr id="8198" name="Rectangle 6"/>
            <p:cNvSpPr>
              <a:spLocks noChangeArrowheads="1"/>
            </p:cNvSpPr>
            <p:nvPr/>
          </p:nvSpPr>
          <p:spPr bwMode="auto">
            <a:xfrm>
              <a:off x="2336" y="1979"/>
              <a:ext cx="1043" cy="5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CL"/>
            </a:p>
          </p:txBody>
        </p:sp>
        <p:sp>
          <p:nvSpPr>
            <p:cNvPr id="8199" name="Text Box 7"/>
            <p:cNvSpPr txBox="1">
              <a:spLocks noChangeArrowheads="1"/>
            </p:cNvSpPr>
            <p:nvPr/>
          </p:nvSpPr>
          <p:spPr bwMode="auto">
            <a:xfrm>
              <a:off x="1960" y="2132"/>
              <a:ext cx="33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2 m</a:t>
              </a:r>
              <a:endParaRPr lang="es-ES"/>
            </a:p>
          </p:txBody>
        </p:sp>
        <p:sp>
          <p:nvSpPr>
            <p:cNvPr id="8200" name="Text Box 8"/>
            <p:cNvSpPr txBox="1">
              <a:spLocks noChangeArrowheads="1"/>
            </p:cNvSpPr>
            <p:nvPr/>
          </p:nvSpPr>
          <p:spPr bwMode="auto">
            <a:xfrm>
              <a:off x="2641" y="1724"/>
              <a:ext cx="33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1 m</a:t>
              </a:r>
              <a:endParaRPr lang="es-ES"/>
            </a:p>
          </p:txBody>
        </p:sp>
      </p:grpSp>
      <p:sp>
        <p:nvSpPr>
          <p:cNvPr id="8196" name="7 Rectángulo"/>
          <p:cNvSpPr>
            <a:spLocks noChangeArrowheads="1"/>
          </p:cNvSpPr>
          <p:nvPr/>
        </p:nvSpPr>
        <p:spPr bwMode="auto">
          <a:xfrm>
            <a:off x="1143000" y="1214438"/>
            <a:ext cx="73580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/>
              <a:t>7).-  Una   ventana   en   forma   de   rectángulo   coronado  de un triángulo </a:t>
            </a:r>
          </a:p>
          <a:p>
            <a:r>
              <a:rPr lang="es-CL"/>
              <a:t>        equilátero tiene 5 m de perímetro.  Calcular sus dimensiones para que</a:t>
            </a:r>
          </a:p>
          <a:p>
            <a:r>
              <a:rPr lang="es-CL"/>
              <a:t>        deje pasar la cantidad máxima de luz.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1239838" y="936625"/>
            <a:ext cx="7329487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CL"/>
              <a:t>9).-   a)  Conforme   el   aire   seco   se   eleva,   se   expande  y enfría.   Si la</a:t>
            </a:r>
          </a:p>
          <a:p>
            <a:r>
              <a:rPr lang="es-CL"/>
              <a:t>                 temperatura  a nivel del suelo es de 20°C y a una altitud de 1 Km.,</a:t>
            </a:r>
          </a:p>
          <a:p>
            <a:r>
              <a:rPr lang="es-CL"/>
              <a:t>                 es  de  10°C,  exprese  la  temperatura  T (en °C) en  función  de la</a:t>
            </a:r>
          </a:p>
          <a:p>
            <a:r>
              <a:rPr lang="es-CL"/>
              <a:t>                 altitud   h  (en  kilómetros).   Suponga  que la expresión es lineal.</a:t>
            </a:r>
          </a:p>
          <a:p>
            <a:r>
              <a:rPr lang="es-CL"/>
              <a:t>            b)  Trace  la   gráfica  de  la   ecuación  lineal.     ¿Qué   representa  su</a:t>
            </a:r>
          </a:p>
          <a:p>
            <a:r>
              <a:rPr lang="es-CL"/>
              <a:t>                  pendiente?</a:t>
            </a:r>
          </a:p>
          <a:p>
            <a:r>
              <a:rPr lang="es-CL"/>
              <a:t>            c)  ¿Cuál es la temperatura a una altitud de 2,5 Km.?</a:t>
            </a:r>
            <a:endParaRPr lang="es-ES"/>
          </a:p>
          <a:p>
            <a:endParaRPr lang="es-CL"/>
          </a:p>
          <a:p>
            <a:endParaRPr lang="es-CL"/>
          </a:p>
          <a:p>
            <a:r>
              <a:rPr lang="es-CL"/>
              <a:t>10).-   Al  nivel   del  mar, la  presión del agua es la  misma que la del aire por</a:t>
            </a:r>
          </a:p>
          <a:p>
            <a:r>
              <a:rPr lang="es-CL"/>
              <a:t>           encima del agua, 15 lb/pulg².  Por debajo de la superficie, la presión</a:t>
            </a:r>
          </a:p>
          <a:p>
            <a:r>
              <a:rPr lang="es-CL"/>
              <a:t>           aumenta en 4,34 lb/pulg² por cada 10 pies de profundidad.</a:t>
            </a:r>
          </a:p>
          <a:p>
            <a:endParaRPr lang="es-CL"/>
          </a:p>
          <a:p>
            <a:r>
              <a:rPr lang="es-CL"/>
              <a:t>           a)  Obtenga una ecuación para la relación entre presión y profundidad</a:t>
            </a:r>
          </a:p>
          <a:p>
            <a:r>
              <a:rPr lang="es-CL"/>
              <a:t>                 por debajo de la superficie del océano.</a:t>
            </a:r>
          </a:p>
          <a:p>
            <a:r>
              <a:rPr lang="es-CL"/>
              <a:t>           b)  ¿A qué profundidad es la presión igual a 100 lb/pulg²?.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1311275" y="936625"/>
            <a:ext cx="729138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CL"/>
              <a:t>11).-  Jason y Debbie,  salen de Detroit a las 2:00 PM y conducen a rapidez</a:t>
            </a:r>
          </a:p>
          <a:p>
            <a:r>
              <a:rPr lang="es-CL"/>
              <a:t>          constante hacia el oeste por la carretera I-90.   Pasan por  Ann Arbor </a:t>
            </a:r>
          </a:p>
          <a:p>
            <a:r>
              <a:rPr lang="es-CL"/>
              <a:t>          a 40 millas de Detroit a las 2:50 PM.</a:t>
            </a:r>
          </a:p>
          <a:p>
            <a:endParaRPr lang="es-CL"/>
          </a:p>
          <a:p>
            <a:r>
              <a:rPr lang="es-CL"/>
              <a:t>          a)  Exprese la distancia recorrida en función del tiempo transcurrido.</a:t>
            </a:r>
          </a:p>
          <a:p>
            <a:r>
              <a:rPr lang="es-CL"/>
              <a:t>          b)  Trace la gráfica de la ecuación del inciso (a).</a:t>
            </a:r>
          </a:p>
          <a:p>
            <a:r>
              <a:rPr lang="es-CL"/>
              <a:t>          c)  ¿Cuál es la pendiente de esta recta? ¿Qué representa?</a:t>
            </a:r>
          </a:p>
          <a:p>
            <a:endParaRPr lang="es-CL"/>
          </a:p>
          <a:p>
            <a:endParaRPr lang="es-CL"/>
          </a:p>
          <a:p>
            <a:r>
              <a:rPr lang="es-CL"/>
              <a:t>12).-  El  gerente  de una  fábrica de  muebles  establece que cuesta $2.200</a:t>
            </a:r>
          </a:p>
          <a:p>
            <a:r>
              <a:rPr lang="es-CL"/>
              <a:t>          fabricar  100 sillas en un día y $4.800 fabricar 300 también en un día.</a:t>
            </a:r>
          </a:p>
          <a:p>
            <a:r>
              <a:rPr lang="es-CL"/>
              <a:t>     </a:t>
            </a:r>
          </a:p>
          <a:p>
            <a:r>
              <a:rPr lang="es-CL"/>
              <a:t>          a)  Suponiendo que la relación entre costo y número de sillas es lineal</a:t>
            </a:r>
          </a:p>
          <a:p>
            <a:r>
              <a:rPr lang="es-CL"/>
              <a:t>                obtenga  una   ecuación  que  exprese   esta   relación   y   después</a:t>
            </a:r>
          </a:p>
          <a:p>
            <a:r>
              <a:rPr lang="es-CL"/>
              <a:t>                grafique la ecuación.</a:t>
            </a:r>
          </a:p>
          <a:p>
            <a:r>
              <a:rPr lang="es-CL"/>
              <a:t>          b)  ¿Cuál es la pendiente de la recta del inciso (a) y qué representa?</a:t>
            </a:r>
          </a:p>
          <a:p>
            <a:r>
              <a:rPr lang="es-CL"/>
              <a:t>          c)  ¿Cuál es la intersección en y, y qué representa?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4"/>
          <p:cNvSpPr txBox="1">
            <a:spLocks noChangeArrowheads="1"/>
          </p:cNvSpPr>
          <p:nvPr/>
        </p:nvSpPr>
        <p:spPr bwMode="auto">
          <a:xfrm>
            <a:off x="1384300" y="9366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CL"/>
          </a:p>
        </p:txBody>
      </p:sp>
      <p:sp>
        <p:nvSpPr>
          <p:cNvPr id="2052" name="Text Box 5"/>
          <p:cNvSpPr txBox="1">
            <a:spLocks noChangeArrowheads="1"/>
          </p:cNvSpPr>
          <p:nvPr/>
        </p:nvSpPr>
        <p:spPr bwMode="auto">
          <a:xfrm>
            <a:off x="1311275" y="936625"/>
            <a:ext cx="7205663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CL"/>
              <a:t>13).-  El dueño de una tienda vende pasas a $3,20 la libra y nueces a $2,40</a:t>
            </a:r>
          </a:p>
          <a:p>
            <a:r>
              <a:rPr lang="es-CL"/>
              <a:t>           la libra.   Decide  mezclar  éstas  y  vender  50  libras  de  la mezcla a</a:t>
            </a:r>
          </a:p>
          <a:p>
            <a:r>
              <a:rPr lang="es-CL"/>
              <a:t>           $2,72 la libra.  ¿Qué cantidades de pasas y nueces debe utilizar?</a:t>
            </a:r>
          </a:p>
          <a:p>
            <a:endParaRPr lang="es-CL"/>
          </a:p>
          <a:p>
            <a:endParaRPr lang="es-CL"/>
          </a:p>
          <a:p>
            <a:r>
              <a:rPr lang="es-CL"/>
              <a:t>14).-  La   distancia  aproximada  d  (en pies)   que   recorre   un   conductor</a:t>
            </a:r>
          </a:p>
          <a:p>
            <a:r>
              <a:rPr lang="es-CL"/>
              <a:t>          después de darse cuenta que debe detenerse súbitamente está dada</a:t>
            </a:r>
          </a:p>
          <a:p>
            <a:r>
              <a:rPr lang="es-CL"/>
              <a:t>          por  la  fórmula  siguiente,  donde  x  es la  rapidez  del automóvil (en </a:t>
            </a:r>
          </a:p>
          <a:p>
            <a:r>
              <a:rPr lang="es-CL"/>
              <a:t>          millas por hora):</a:t>
            </a:r>
          </a:p>
          <a:p>
            <a:endParaRPr lang="es-CL"/>
          </a:p>
          <a:p>
            <a:endParaRPr lang="es-CL"/>
          </a:p>
          <a:p>
            <a:endParaRPr lang="es-CL"/>
          </a:p>
          <a:p>
            <a:r>
              <a:rPr lang="es-CL"/>
              <a:t>          Si un automóvil recorre 75 pies antes de detenerse.  ¿cuál es su</a:t>
            </a:r>
          </a:p>
          <a:p>
            <a:r>
              <a:rPr lang="es-CL"/>
              <a:t>          rapidez antes de la aplicación de los frenos?</a:t>
            </a:r>
            <a:endParaRPr lang="es-ES"/>
          </a:p>
        </p:txBody>
      </p:sp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/>
        </p:nvGraphicFramePr>
        <p:xfrm>
          <a:off x="4356100" y="3357563"/>
          <a:ext cx="1223963" cy="612775"/>
        </p:xfrm>
        <a:graphic>
          <a:graphicData uri="http://schemas.openxmlformats.org/presentationml/2006/ole">
            <p:oleObj spid="_x0000_s2050" name="Ecuación" r:id="rId3" imgW="838200" imgH="4191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1384300" y="9366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CL"/>
          </a:p>
        </p:txBody>
      </p:sp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1311275" y="936625"/>
            <a:ext cx="7094538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CL"/>
              <a:t>15).- </a:t>
            </a:r>
            <a:r>
              <a:rPr lang="es-ES"/>
              <a:t>Dos metales  ( cobre y hierro ) pueden  extraerse  de  dos  tipos  de </a:t>
            </a:r>
          </a:p>
          <a:p>
            <a:r>
              <a:rPr lang="es-ES"/>
              <a:t>         minerales, el mineral de cobre y  la calcopirita .100 kilos de mineral</a:t>
            </a:r>
          </a:p>
          <a:p>
            <a:r>
              <a:rPr lang="es-ES"/>
              <a:t>         de cobre producen 300 gramos de cobre y  500  gramos  de  hierro.</a:t>
            </a:r>
          </a:p>
          <a:p>
            <a:r>
              <a:rPr lang="es-ES"/>
              <a:t>         100 kilos de  calcopirita producen 400 gramos de cobre 250 gramos</a:t>
            </a:r>
          </a:p>
          <a:p>
            <a:r>
              <a:rPr lang="es-ES"/>
              <a:t>         de hierro. ¿Cuántos  kilos de los minerales de cobre y  calcopirita  se</a:t>
            </a:r>
          </a:p>
          <a:p>
            <a:r>
              <a:rPr lang="es-ES"/>
              <a:t>         requieren para producir 7,2 kilos de cobre y 9,5 kilos de hierro ?</a:t>
            </a:r>
          </a:p>
          <a:p>
            <a:endParaRPr lang="es-ES"/>
          </a:p>
          <a:p>
            <a:r>
              <a:rPr lang="es-ES"/>
              <a:t>16).- Un vendedor tiene un salario base de $150.000 al mes más una </a:t>
            </a:r>
          </a:p>
          <a:p>
            <a:r>
              <a:rPr lang="es-ES"/>
              <a:t>         comisión del 8%  de las ventas totales que realiza por arriba de    </a:t>
            </a:r>
          </a:p>
          <a:p>
            <a:r>
              <a:rPr lang="es-ES"/>
              <a:t>         $50.000 .</a:t>
            </a:r>
            <a:endParaRPr lang="es-CL"/>
          </a:p>
          <a:p>
            <a:r>
              <a:rPr lang="es-ES"/>
              <a:t> </a:t>
            </a:r>
            <a:endParaRPr lang="es-CL"/>
          </a:p>
          <a:p>
            <a:r>
              <a:rPr lang="es-ES"/>
              <a:t>         (a) Exprese sus ingresos mensuales (I) como función de x , donde x</a:t>
            </a:r>
          </a:p>
          <a:p>
            <a:r>
              <a:rPr lang="es-ES"/>
              <a:t>               son las ventas mensuales totales en pesos.</a:t>
            </a:r>
            <a:endParaRPr lang="es-CL"/>
          </a:p>
          <a:p>
            <a:r>
              <a:rPr lang="es-ES"/>
              <a:t>         (b) ¿Cuál es el dominio de la función ?</a:t>
            </a:r>
            <a:endParaRPr lang="es-CL"/>
          </a:p>
          <a:p>
            <a:r>
              <a:rPr lang="es-ES"/>
              <a:t>         (c) ¿Cuál será su salario total cuando realiza ventas por $30.000 y</a:t>
            </a:r>
          </a:p>
          <a:p>
            <a:r>
              <a:rPr lang="es-ES"/>
              <a:t>              por $560.000?</a:t>
            </a:r>
            <a:endParaRPr lang="es-CL"/>
          </a:p>
          <a:p>
            <a:endParaRPr lang="es-CL"/>
          </a:p>
          <a:p>
            <a:endParaRPr lang="es-ES"/>
          </a:p>
          <a:p>
            <a:endParaRPr lang="es-ES"/>
          </a:p>
        </p:txBody>
      </p:sp>
      <p:sp>
        <p:nvSpPr>
          <p:cNvPr id="11268" name="Rectangle 7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2234</TotalTime>
  <Words>1162</Words>
  <Application>Microsoft Office PowerPoint</Application>
  <PresentationFormat>Presentación en pantalla (4:3)</PresentationFormat>
  <Paragraphs>120</Paragraphs>
  <Slides>9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Calibri</vt:lpstr>
      <vt:lpstr>Arial</vt:lpstr>
      <vt:lpstr>Trebuchet MS</vt:lpstr>
      <vt:lpstr>Tema de Office</vt:lpstr>
      <vt:lpstr>Ecuación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Company>Universidad Diego Portales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viviana.vergara</dc:creator>
  <cp:lastModifiedBy>Carlos</cp:lastModifiedBy>
  <cp:revision>57</cp:revision>
  <dcterms:created xsi:type="dcterms:W3CDTF">2010-01-04T19:39:49Z</dcterms:created>
  <dcterms:modified xsi:type="dcterms:W3CDTF">2012-03-03T14:12:12Z</dcterms:modified>
</cp:coreProperties>
</file>