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sldIdLst>
    <p:sldId id="256" r:id="rId2"/>
    <p:sldId id="295" r:id="rId3"/>
    <p:sldId id="296" r:id="rId4"/>
    <p:sldId id="297" r:id="rId5"/>
    <p:sldId id="298" r:id="rId6"/>
    <p:sldId id="299" r:id="rId7"/>
    <p:sldId id="300" r:id="rId8"/>
    <p:sldId id="301" r:id="rId9"/>
    <p:sldId id="302" r:id="rId10"/>
    <p:sldId id="303" r:id="rId11"/>
    <p:sldId id="273" r:id="rId12"/>
    <p:sldId id="274" r:id="rId13"/>
    <p:sldId id="275" r:id="rId14"/>
    <p:sldId id="276" r:id="rId15"/>
    <p:sldId id="277" r:id="rId16"/>
    <p:sldId id="278" r:id="rId17"/>
    <p:sldId id="279" r:id="rId18"/>
    <p:sldId id="280" r:id="rId19"/>
    <p:sldId id="281" r:id="rId20"/>
    <p:sldId id="308" r:id="rId21"/>
    <p:sldId id="304" r:id="rId22"/>
    <p:sldId id="307" r:id="rId23"/>
    <p:sldId id="305" r:id="rId24"/>
    <p:sldId id="306" r:id="rId25"/>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p:scale>
          <a:sx n="66" d="100"/>
          <a:sy n="66" d="100"/>
        </p:scale>
        <p:origin x="-936" y="-1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5" Type="http://schemas.openxmlformats.org/officeDocument/2006/relationships/image" Target="../media/image6.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4"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4" Type="http://schemas.openxmlformats.org/officeDocument/2006/relationships/image" Target="../media/image2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4" Type="http://schemas.openxmlformats.org/officeDocument/2006/relationships/image" Target="../media/image3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 Id="rId4" Type="http://schemas.openxmlformats.org/officeDocument/2006/relationships/image" Target="../media/image53.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image" Target="../media/image5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s-ES"/>
          </a:p>
        </p:txBody>
      </p:sp>
      <p:sp>
        <p:nvSpPr>
          <p:cNvPr id="2048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445912A2-24D6-4D41-897B-ABFBD81ACA2A}" type="datetimeFigureOut">
              <a:rPr lang="es-ES"/>
              <a:pPr>
                <a:defRPr/>
              </a:pPr>
              <a:t>03/03/2012</a:t>
            </a:fld>
            <a:endParaRPr lang="es-ES"/>
          </a:p>
        </p:txBody>
      </p:sp>
      <p:sp>
        <p:nvSpPr>
          <p:cNvPr id="27652"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048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2048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s-ES"/>
          </a:p>
        </p:txBody>
      </p:sp>
      <p:sp>
        <p:nvSpPr>
          <p:cNvPr id="2048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410E4AAC-68A2-4F8B-8BEE-6E7A3958D44A}" type="slidenum">
              <a:rPr lang="es-ES"/>
              <a:pPr>
                <a:defRPr/>
              </a:pPr>
              <a:t>‹Nº›</a:t>
            </a:fld>
            <a:endParaRPr 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a:ln/>
        </p:spPr>
      </p:sp>
      <p:sp>
        <p:nvSpPr>
          <p:cNvPr id="28675" name="2 Marcador de notas"/>
          <p:cNvSpPr>
            <a:spLocks noGrp="1"/>
          </p:cNvSpPr>
          <p:nvPr>
            <p:ph type="body" idx="1"/>
          </p:nvPr>
        </p:nvSpPr>
        <p:spPr>
          <a:noFill/>
          <a:ln/>
        </p:spPr>
        <p:txBody>
          <a:bodyPr/>
          <a:lstStyle/>
          <a:p>
            <a:endParaRPr lang="es-CL" smtClean="0"/>
          </a:p>
        </p:txBody>
      </p:sp>
      <p:sp>
        <p:nvSpPr>
          <p:cNvPr id="28676" name="3 Marcador de número de diapositiva"/>
          <p:cNvSpPr>
            <a:spLocks noGrp="1"/>
          </p:cNvSpPr>
          <p:nvPr>
            <p:ph type="sldNum" sz="quarter" idx="5"/>
          </p:nvPr>
        </p:nvSpPr>
        <p:spPr>
          <a:noFill/>
        </p:spPr>
        <p:txBody>
          <a:bodyPr/>
          <a:lstStyle/>
          <a:p>
            <a:fld id="{F9F5202F-343D-4011-B022-4D9E22C79457}" type="slidenum">
              <a:rPr lang="es-ES" smtClean="0"/>
              <a:pPr/>
              <a:t>1</a:t>
            </a:fld>
            <a:endParaRPr lang="es-E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p:cNvSpPr>
            <a:spLocks noGrp="1" noRot="1" noChangeAspect="1" noTextEdit="1"/>
          </p:cNvSpPr>
          <p:nvPr>
            <p:ph type="sldImg"/>
          </p:nvPr>
        </p:nvSpPr>
        <p:spPr>
          <a:ln/>
        </p:spPr>
      </p:sp>
      <p:sp>
        <p:nvSpPr>
          <p:cNvPr id="29699" name="2 Marcador de notas"/>
          <p:cNvSpPr>
            <a:spLocks noGrp="1"/>
          </p:cNvSpPr>
          <p:nvPr>
            <p:ph type="body" idx="1"/>
          </p:nvPr>
        </p:nvSpPr>
        <p:spPr>
          <a:noFill/>
          <a:ln/>
        </p:spPr>
        <p:txBody>
          <a:bodyPr/>
          <a:lstStyle/>
          <a:p>
            <a:endParaRPr lang="es-CL" smtClean="0"/>
          </a:p>
        </p:txBody>
      </p:sp>
      <p:sp>
        <p:nvSpPr>
          <p:cNvPr id="29700" name="3 Marcador de número de diapositiva"/>
          <p:cNvSpPr>
            <a:spLocks noGrp="1"/>
          </p:cNvSpPr>
          <p:nvPr>
            <p:ph type="sldNum" sz="quarter" idx="5"/>
          </p:nvPr>
        </p:nvSpPr>
        <p:spPr>
          <a:noFill/>
        </p:spPr>
        <p:txBody>
          <a:bodyPr/>
          <a:lstStyle/>
          <a:p>
            <a:fld id="{2F472DC1-E998-4A83-9324-D91DA5CE02D4}" type="slidenum">
              <a:rPr lang="es-ES" smtClean="0"/>
              <a:pPr/>
              <a:t>2</a:t>
            </a:fld>
            <a:endParaRPr lang="es-E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Marcador de imagen de diapositiva"/>
          <p:cNvSpPr>
            <a:spLocks noGrp="1" noRot="1" noChangeAspect="1" noTextEdit="1"/>
          </p:cNvSpPr>
          <p:nvPr>
            <p:ph type="sldImg"/>
          </p:nvPr>
        </p:nvSpPr>
        <p:spPr>
          <a:ln/>
        </p:spPr>
      </p:sp>
      <p:sp>
        <p:nvSpPr>
          <p:cNvPr id="30723" name="2 Marcador de notas"/>
          <p:cNvSpPr>
            <a:spLocks noGrp="1"/>
          </p:cNvSpPr>
          <p:nvPr>
            <p:ph type="body" idx="1"/>
          </p:nvPr>
        </p:nvSpPr>
        <p:spPr>
          <a:noFill/>
          <a:ln/>
        </p:spPr>
        <p:txBody>
          <a:bodyPr/>
          <a:lstStyle/>
          <a:p>
            <a:endParaRPr lang="es-CL" smtClean="0"/>
          </a:p>
        </p:txBody>
      </p:sp>
      <p:sp>
        <p:nvSpPr>
          <p:cNvPr id="30724" name="3 Marcador de número de diapositiva"/>
          <p:cNvSpPr>
            <a:spLocks noGrp="1"/>
          </p:cNvSpPr>
          <p:nvPr>
            <p:ph type="sldNum" sz="quarter" idx="5"/>
          </p:nvPr>
        </p:nvSpPr>
        <p:spPr>
          <a:noFill/>
        </p:spPr>
        <p:txBody>
          <a:bodyPr/>
          <a:lstStyle/>
          <a:p>
            <a:fld id="{BF6F218C-ED53-45E2-A5BE-598147AD1F8E}" type="slidenum">
              <a:rPr lang="es-ES" smtClean="0"/>
              <a:pPr/>
              <a:t>3</a:t>
            </a:fld>
            <a:endParaRPr lang="es-E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p:cNvSpPr>
            <a:spLocks noGrp="1" noRot="1" noChangeAspect="1" noTextEdit="1"/>
          </p:cNvSpPr>
          <p:nvPr>
            <p:ph type="sldImg"/>
          </p:nvPr>
        </p:nvSpPr>
        <p:spPr>
          <a:ln/>
        </p:spPr>
      </p:sp>
      <p:sp>
        <p:nvSpPr>
          <p:cNvPr id="31747" name="2 Marcador de notas"/>
          <p:cNvSpPr>
            <a:spLocks noGrp="1"/>
          </p:cNvSpPr>
          <p:nvPr>
            <p:ph type="body" idx="1"/>
          </p:nvPr>
        </p:nvSpPr>
        <p:spPr>
          <a:noFill/>
          <a:ln/>
        </p:spPr>
        <p:txBody>
          <a:bodyPr/>
          <a:lstStyle/>
          <a:p>
            <a:endParaRPr lang="es-CL" smtClean="0"/>
          </a:p>
        </p:txBody>
      </p:sp>
      <p:sp>
        <p:nvSpPr>
          <p:cNvPr id="31748" name="3 Marcador de número de diapositiva"/>
          <p:cNvSpPr>
            <a:spLocks noGrp="1"/>
          </p:cNvSpPr>
          <p:nvPr>
            <p:ph type="sldNum" sz="quarter" idx="5"/>
          </p:nvPr>
        </p:nvSpPr>
        <p:spPr>
          <a:noFill/>
        </p:spPr>
        <p:txBody>
          <a:bodyPr/>
          <a:lstStyle/>
          <a:p>
            <a:fld id="{F27E3A5E-83B7-4557-9C82-5022E2F6C4F6}" type="slidenum">
              <a:rPr lang="es-ES" smtClean="0"/>
              <a:pPr/>
              <a:t>4</a:t>
            </a:fld>
            <a:endParaRPr lang="es-E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a:ln/>
        </p:spPr>
      </p:sp>
      <p:sp>
        <p:nvSpPr>
          <p:cNvPr id="32771" name="2 Marcador de notas"/>
          <p:cNvSpPr>
            <a:spLocks noGrp="1"/>
          </p:cNvSpPr>
          <p:nvPr>
            <p:ph type="body" idx="1"/>
          </p:nvPr>
        </p:nvSpPr>
        <p:spPr>
          <a:noFill/>
          <a:ln/>
        </p:spPr>
        <p:txBody>
          <a:bodyPr/>
          <a:lstStyle/>
          <a:p>
            <a:endParaRPr lang="es-CL" smtClean="0"/>
          </a:p>
        </p:txBody>
      </p:sp>
      <p:sp>
        <p:nvSpPr>
          <p:cNvPr id="32772" name="3 Marcador de número de diapositiva"/>
          <p:cNvSpPr>
            <a:spLocks noGrp="1"/>
          </p:cNvSpPr>
          <p:nvPr>
            <p:ph type="sldNum" sz="quarter" idx="5"/>
          </p:nvPr>
        </p:nvSpPr>
        <p:spPr>
          <a:noFill/>
        </p:spPr>
        <p:txBody>
          <a:bodyPr/>
          <a:lstStyle/>
          <a:p>
            <a:fld id="{BDAECA1B-3903-4328-94DB-E6710E86A05F}" type="slidenum">
              <a:rPr lang="es-ES" smtClean="0"/>
              <a:pPr/>
              <a:t>5</a:t>
            </a:fld>
            <a:endParaRPr lang="es-E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Marcador de imagen de diapositiva"/>
          <p:cNvSpPr>
            <a:spLocks noGrp="1" noRot="1" noChangeAspect="1" noTextEdit="1"/>
          </p:cNvSpPr>
          <p:nvPr>
            <p:ph type="sldImg"/>
          </p:nvPr>
        </p:nvSpPr>
        <p:spPr>
          <a:ln/>
        </p:spPr>
      </p:sp>
      <p:sp>
        <p:nvSpPr>
          <p:cNvPr id="33795" name="2 Marcador de notas"/>
          <p:cNvSpPr>
            <a:spLocks noGrp="1"/>
          </p:cNvSpPr>
          <p:nvPr>
            <p:ph type="body" idx="1"/>
          </p:nvPr>
        </p:nvSpPr>
        <p:spPr>
          <a:noFill/>
          <a:ln/>
        </p:spPr>
        <p:txBody>
          <a:bodyPr/>
          <a:lstStyle/>
          <a:p>
            <a:endParaRPr lang="es-CL" smtClean="0"/>
          </a:p>
        </p:txBody>
      </p:sp>
      <p:sp>
        <p:nvSpPr>
          <p:cNvPr id="33796" name="3 Marcador de número de diapositiva"/>
          <p:cNvSpPr>
            <a:spLocks noGrp="1"/>
          </p:cNvSpPr>
          <p:nvPr>
            <p:ph type="sldNum" sz="quarter" idx="5"/>
          </p:nvPr>
        </p:nvSpPr>
        <p:spPr>
          <a:noFill/>
        </p:spPr>
        <p:txBody>
          <a:bodyPr/>
          <a:lstStyle/>
          <a:p>
            <a:fld id="{CB6C4B1E-A48E-4063-B24C-1AB5B904EA36}" type="slidenum">
              <a:rPr lang="es-ES" smtClean="0"/>
              <a:pPr/>
              <a:t>6</a:t>
            </a:fld>
            <a:endParaRPr lang="es-E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p:cNvSpPr>
            <a:spLocks noGrp="1" noRot="1" noChangeAspect="1" noTextEdit="1"/>
          </p:cNvSpPr>
          <p:nvPr>
            <p:ph type="sldImg"/>
          </p:nvPr>
        </p:nvSpPr>
        <p:spPr>
          <a:ln/>
        </p:spPr>
      </p:sp>
      <p:sp>
        <p:nvSpPr>
          <p:cNvPr id="34819" name="2 Marcador de notas"/>
          <p:cNvSpPr>
            <a:spLocks noGrp="1"/>
          </p:cNvSpPr>
          <p:nvPr>
            <p:ph type="body" idx="1"/>
          </p:nvPr>
        </p:nvSpPr>
        <p:spPr>
          <a:noFill/>
          <a:ln/>
        </p:spPr>
        <p:txBody>
          <a:bodyPr/>
          <a:lstStyle/>
          <a:p>
            <a:endParaRPr lang="es-CL" smtClean="0"/>
          </a:p>
        </p:txBody>
      </p:sp>
      <p:sp>
        <p:nvSpPr>
          <p:cNvPr id="34820" name="3 Marcador de número de diapositiva"/>
          <p:cNvSpPr>
            <a:spLocks noGrp="1"/>
          </p:cNvSpPr>
          <p:nvPr>
            <p:ph type="sldNum" sz="quarter" idx="5"/>
          </p:nvPr>
        </p:nvSpPr>
        <p:spPr>
          <a:noFill/>
        </p:spPr>
        <p:txBody>
          <a:bodyPr/>
          <a:lstStyle/>
          <a:p>
            <a:fld id="{E0AF7B46-DB00-47DC-9C87-6F3731D539A9}" type="slidenum">
              <a:rPr lang="es-ES" smtClean="0"/>
              <a:pPr/>
              <a:t>7</a:t>
            </a:fld>
            <a:endParaRPr lang="es-E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Marcador de imagen de diapositiva"/>
          <p:cNvSpPr>
            <a:spLocks noGrp="1" noRot="1" noChangeAspect="1" noTextEdit="1"/>
          </p:cNvSpPr>
          <p:nvPr>
            <p:ph type="sldImg"/>
          </p:nvPr>
        </p:nvSpPr>
        <p:spPr>
          <a:ln/>
        </p:spPr>
      </p:sp>
      <p:sp>
        <p:nvSpPr>
          <p:cNvPr id="35843" name="2 Marcador de notas"/>
          <p:cNvSpPr>
            <a:spLocks noGrp="1"/>
          </p:cNvSpPr>
          <p:nvPr>
            <p:ph type="body" idx="1"/>
          </p:nvPr>
        </p:nvSpPr>
        <p:spPr>
          <a:noFill/>
          <a:ln/>
        </p:spPr>
        <p:txBody>
          <a:bodyPr/>
          <a:lstStyle/>
          <a:p>
            <a:endParaRPr lang="es-CL" smtClean="0"/>
          </a:p>
        </p:txBody>
      </p:sp>
      <p:sp>
        <p:nvSpPr>
          <p:cNvPr id="35844" name="3 Marcador de número de diapositiva"/>
          <p:cNvSpPr>
            <a:spLocks noGrp="1"/>
          </p:cNvSpPr>
          <p:nvPr>
            <p:ph type="sldNum" sz="quarter" idx="5"/>
          </p:nvPr>
        </p:nvSpPr>
        <p:spPr>
          <a:noFill/>
        </p:spPr>
        <p:txBody>
          <a:bodyPr/>
          <a:lstStyle/>
          <a:p>
            <a:fld id="{387E5285-059B-48A3-899C-B4F5F56946DE}" type="slidenum">
              <a:rPr lang="es-ES" smtClean="0"/>
              <a:pPr/>
              <a:t>8</a:t>
            </a:fld>
            <a:endParaRPr lang="es-E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a:ln/>
        </p:spPr>
      </p:sp>
      <p:sp>
        <p:nvSpPr>
          <p:cNvPr id="36867" name="2 Marcador de notas"/>
          <p:cNvSpPr>
            <a:spLocks noGrp="1"/>
          </p:cNvSpPr>
          <p:nvPr>
            <p:ph type="body" idx="1"/>
          </p:nvPr>
        </p:nvSpPr>
        <p:spPr>
          <a:noFill/>
          <a:ln/>
        </p:spPr>
        <p:txBody>
          <a:bodyPr/>
          <a:lstStyle/>
          <a:p>
            <a:endParaRPr lang="es-CL" smtClean="0"/>
          </a:p>
        </p:txBody>
      </p:sp>
      <p:sp>
        <p:nvSpPr>
          <p:cNvPr id="36868" name="3 Marcador de número de diapositiva"/>
          <p:cNvSpPr>
            <a:spLocks noGrp="1"/>
          </p:cNvSpPr>
          <p:nvPr>
            <p:ph type="sldNum" sz="quarter" idx="5"/>
          </p:nvPr>
        </p:nvSpPr>
        <p:spPr>
          <a:noFill/>
        </p:spPr>
        <p:txBody>
          <a:bodyPr/>
          <a:lstStyle/>
          <a:p>
            <a:fld id="{3AEC08AD-1436-43D5-A75D-52919056694F}" type="slidenum">
              <a:rPr lang="es-ES" smtClean="0"/>
              <a:pPr/>
              <a:t>9</a:t>
            </a:fld>
            <a:endParaRPr lang="es-E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a:spLocks noGrp="1"/>
          </p:cNvSpPr>
          <p:nvPr>
            <p:ph type="body" idx="1"/>
          </p:nvPr>
        </p:nvSpPr>
        <p:spPr>
          <a:noFill/>
          <a:ln/>
        </p:spPr>
        <p:txBody>
          <a:bodyPr/>
          <a:lstStyle/>
          <a:p>
            <a:endParaRPr lang="es-CL" smtClean="0"/>
          </a:p>
        </p:txBody>
      </p:sp>
      <p:sp>
        <p:nvSpPr>
          <p:cNvPr id="37892" name="3 Marcador de número de diapositiva"/>
          <p:cNvSpPr>
            <a:spLocks noGrp="1"/>
          </p:cNvSpPr>
          <p:nvPr>
            <p:ph type="sldNum" sz="quarter" idx="5"/>
          </p:nvPr>
        </p:nvSpPr>
        <p:spPr>
          <a:noFill/>
        </p:spPr>
        <p:txBody>
          <a:bodyPr/>
          <a:lstStyle/>
          <a:p>
            <a:fld id="{F9F6817A-FEE6-4036-8783-5A05EBDA56D5}" type="slidenum">
              <a:rPr lang="es-ES" smtClean="0"/>
              <a:pPr/>
              <a:t>10</a:t>
            </a:fld>
            <a:endParaRPr lang="es-E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a:spLocks noGrp="1"/>
          </p:cNvSpPr>
          <p:nvPr>
            <p:ph type="body" idx="1"/>
          </p:nvPr>
        </p:nvSpPr>
        <p:spPr>
          <a:noFill/>
          <a:ln/>
        </p:spPr>
        <p:txBody>
          <a:bodyPr/>
          <a:lstStyle/>
          <a:p>
            <a:endParaRPr lang="es-CL" smtClean="0"/>
          </a:p>
        </p:txBody>
      </p:sp>
      <p:sp>
        <p:nvSpPr>
          <p:cNvPr id="38916" name="3 Marcador de número de diapositiva"/>
          <p:cNvSpPr>
            <a:spLocks noGrp="1"/>
          </p:cNvSpPr>
          <p:nvPr>
            <p:ph type="sldNum" sz="quarter" idx="5"/>
          </p:nvPr>
        </p:nvSpPr>
        <p:spPr>
          <a:noFill/>
        </p:spPr>
        <p:txBody>
          <a:bodyPr/>
          <a:lstStyle/>
          <a:p>
            <a:fld id="{CD1B95D6-F9F1-449E-B5AB-16CB6285DA6A}" type="slidenum">
              <a:rPr lang="es-ES" smtClean="0"/>
              <a:pPr/>
              <a:t>11</a:t>
            </a:fld>
            <a:endParaRPr lang="es-E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a:spLocks noGrp="1"/>
          </p:cNvSpPr>
          <p:nvPr>
            <p:ph type="body" idx="1"/>
          </p:nvPr>
        </p:nvSpPr>
        <p:spPr>
          <a:noFill/>
          <a:ln/>
        </p:spPr>
        <p:txBody>
          <a:bodyPr/>
          <a:lstStyle/>
          <a:p>
            <a:endParaRPr lang="es-CL" smtClean="0"/>
          </a:p>
        </p:txBody>
      </p:sp>
      <p:sp>
        <p:nvSpPr>
          <p:cNvPr id="39940" name="3 Marcador de número de diapositiva"/>
          <p:cNvSpPr>
            <a:spLocks noGrp="1"/>
          </p:cNvSpPr>
          <p:nvPr>
            <p:ph type="sldNum" sz="quarter" idx="5"/>
          </p:nvPr>
        </p:nvSpPr>
        <p:spPr>
          <a:noFill/>
        </p:spPr>
        <p:txBody>
          <a:bodyPr/>
          <a:lstStyle/>
          <a:p>
            <a:fld id="{A620DE5F-20EF-43BF-80F7-71C2F1B2E08D}" type="slidenum">
              <a:rPr lang="es-ES" smtClean="0"/>
              <a:pPr/>
              <a:t>12</a:t>
            </a:fld>
            <a:endParaRPr lang="es-E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a:spLocks noGrp="1"/>
          </p:cNvSpPr>
          <p:nvPr>
            <p:ph type="body" idx="1"/>
          </p:nvPr>
        </p:nvSpPr>
        <p:spPr>
          <a:noFill/>
          <a:ln/>
        </p:spPr>
        <p:txBody>
          <a:bodyPr/>
          <a:lstStyle/>
          <a:p>
            <a:endParaRPr lang="es-CL" smtClean="0"/>
          </a:p>
        </p:txBody>
      </p:sp>
      <p:sp>
        <p:nvSpPr>
          <p:cNvPr id="40964" name="3 Marcador de número de diapositiva"/>
          <p:cNvSpPr>
            <a:spLocks noGrp="1"/>
          </p:cNvSpPr>
          <p:nvPr>
            <p:ph type="sldNum" sz="quarter" idx="5"/>
          </p:nvPr>
        </p:nvSpPr>
        <p:spPr>
          <a:noFill/>
        </p:spPr>
        <p:txBody>
          <a:bodyPr/>
          <a:lstStyle/>
          <a:p>
            <a:fld id="{4DC7D11E-BF8A-4E71-81D4-860D425D54E5}" type="slidenum">
              <a:rPr lang="es-ES" smtClean="0"/>
              <a:pPr/>
              <a:t>13</a:t>
            </a:fld>
            <a:endParaRPr lang="es-E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a:spLocks noGrp="1"/>
          </p:cNvSpPr>
          <p:nvPr>
            <p:ph type="body" idx="1"/>
          </p:nvPr>
        </p:nvSpPr>
        <p:spPr>
          <a:noFill/>
          <a:ln/>
        </p:spPr>
        <p:txBody>
          <a:bodyPr/>
          <a:lstStyle/>
          <a:p>
            <a:endParaRPr lang="es-CL" smtClean="0"/>
          </a:p>
        </p:txBody>
      </p:sp>
      <p:sp>
        <p:nvSpPr>
          <p:cNvPr id="41988" name="3 Marcador de número de diapositiva"/>
          <p:cNvSpPr>
            <a:spLocks noGrp="1"/>
          </p:cNvSpPr>
          <p:nvPr>
            <p:ph type="sldNum" sz="quarter" idx="5"/>
          </p:nvPr>
        </p:nvSpPr>
        <p:spPr>
          <a:noFill/>
        </p:spPr>
        <p:txBody>
          <a:bodyPr/>
          <a:lstStyle/>
          <a:p>
            <a:fld id="{C8191D0E-9E4E-4AD4-A53B-FA28DC5E1E8D}" type="slidenum">
              <a:rPr lang="es-ES" smtClean="0"/>
              <a:pPr/>
              <a:t>14</a:t>
            </a:fld>
            <a:endParaRPr lang="es-E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a:spLocks noGrp="1"/>
          </p:cNvSpPr>
          <p:nvPr>
            <p:ph type="body" idx="1"/>
          </p:nvPr>
        </p:nvSpPr>
        <p:spPr>
          <a:noFill/>
          <a:ln/>
        </p:spPr>
        <p:txBody>
          <a:bodyPr/>
          <a:lstStyle/>
          <a:p>
            <a:endParaRPr lang="es-CL" smtClean="0"/>
          </a:p>
        </p:txBody>
      </p:sp>
      <p:sp>
        <p:nvSpPr>
          <p:cNvPr id="43012" name="3 Marcador de número de diapositiva"/>
          <p:cNvSpPr>
            <a:spLocks noGrp="1"/>
          </p:cNvSpPr>
          <p:nvPr>
            <p:ph type="sldNum" sz="quarter" idx="5"/>
          </p:nvPr>
        </p:nvSpPr>
        <p:spPr>
          <a:noFill/>
        </p:spPr>
        <p:txBody>
          <a:bodyPr/>
          <a:lstStyle/>
          <a:p>
            <a:fld id="{E55E03F9-5823-492D-B647-F024F82D17DF}" type="slidenum">
              <a:rPr lang="es-ES" smtClean="0"/>
              <a:pPr/>
              <a:t>15</a:t>
            </a:fld>
            <a:endParaRPr lang="es-E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Marcador de imagen de diapositiva"/>
          <p:cNvSpPr>
            <a:spLocks noGrp="1" noRot="1" noChangeAspect="1" noTextEdit="1"/>
          </p:cNvSpPr>
          <p:nvPr>
            <p:ph type="sldImg"/>
          </p:nvPr>
        </p:nvSpPr>
        <p:spPr>
          <a:ln/>
        </p:spPr>
      </p:sp>
      <p:sp>
        <p:nvSpPr>
          <p:cNvPr id="44035" name="2 Marcador de notas"/>
          <p:cNvSpPr>
            <a:spLocks noGrp="1"/>
          </p:cNvSpPr>
          <p:nvPr>
            <p:ph type="body" idx="1"/>
          </p:nvPr>
        </p:nvSpPr>
        <p:spPr>
          <a:noFill/>
          <a:ln/>
        </p:spPr>
        <p:txBody>
          <a:bodyPr/>
          <a:lstStyle/>
          <a:p>
            <a:endParaRPr lang="es-CL" smtClean="0"/>
          </a:p>
        </p:txBody>
      </p:sp>
      <p:sp>
        <p:nvSpPr>
          <p:cNvPr id="44036" name="3 Marcador de número de diapositiva"/>
          <p:cNvSpPr>
            <a:spLocks noGrp="1"/>
          </p:cNvSpPr>
          <p:nvPr>
            <p:ph type="sldNum" sz="quarter" idx="5"/>
          </p:nvPr>
        </p:nvSpPr>
        <p:spPr>
          <a:noFill/>
        </p:spPr>
        <p:txBody>
          <a:bodyPr/>
          <a:lstStyle/>
          <a:p>
            <a:fld id="{8BBBDE70-D103-4C2B-A757-A3C5D473E5BD}" type="slidenum">
              <a:rPr lang="es-ES" smtClean="0"/>
              <a:pPr/>
              <a:t>16</a:t>
            </a:fld>
            <a:endParaRPr lang="es-E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a:ln/>
        </p:spPr>
      </p:sp>
      <p:sp>
        <p:nvSpPr>
          <p:cNvPr id="45059" name="2 Marcador de notas"/>
          <p:cNvSpPr>
            <a:spLocks noGrp="1"/>
          </p:cNvSpPr>
          <p:nvPr>
            <p:ph type="body" idx="1"/>
          </p:nvPr>
        </p:nvSpPr>
        <p:spPr>
          <a:noFill/>
          <a:ln/>
        </p:spPr>
        <p:txBody>
          <a:bodyPr/>
          <a:lstStyle/>
          <a:p>
            <a:endParaRPr lang="es-CL" smtClean="0"/>
          </a:p>
        </p:txBody>
      </p:sp>
      <p:sp>
        <p:nvSpPr>
          <p:cNvPr id="45060" name="3 Marcador de número de diapositiva"/>
          <p:cNvSpPr>
            <a:spLocks noGrp="1"/>
          </p:cNvSpPr>
          <p:nvPr>
            <p:ph type="sldNum" sz="quarter" idx="5"/>
          </p:nvPr>
        </p:nvSpPr>
        <p:spPr>
          <a:noFill/>
        </p:spPr>
        <p:txBody>
          <a:bodyPr/>
          <a:lstStyle/>
          <a:p>
            <a:fld id="{8A793607-94FB-4A76-B086-0261305ED040}" type="slidenum">
              <a:rPr lang="es-ES" smtClean="0"/>
              <a:pPr/>
              <a:t>17</a:t>
            </a:fld>
            <a:endParaRPr lang="es-E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Marcador de imagen de diapositiva"/>
          <p:cNvSpPr>
            <a:spLocks noGrp="1" noRot="1" noChangeAspect="1" noTextEdit="1"/>
          </p:cNvSpPr>
          <p:nvPr>
            <p:ph type="sldImg"/>
          </p:nvPr>
        </p:nvSpPr>
        <p:spPr>
          <a:ln/>
        </p:spPr>
      </p:sp>
      <p:sp>
        <p:nvSpPr>
          <p:cNvPr id="46083" name="2 Marcador de notas"/>
          <p:cNvSpPr>
            <a:spLocks noGrp="1"/>
          </p:cNvSpPr>
          <p:nvPr>
            <p:ph type="body" idx="1"/>
          </p:nvPr>
        </p:nvSpPr>
        <p:spPr>
          <a:noFill/>
          <a:ln/>
        </p:spPr>
        <p:txBody>
          <a:bodyPr/>
          <a:lstStyle/>
          <a:p>
            <a:endParaRPr lang="es-CL" smtClean="0"/>
          </a:p>
        </p:txBody>
      </p:sp>
      <p:sp>
        <p:nvSpPr>
          <p:cNvPr id="46084" name="3 Marcador de número de diapositiva"/>
          <p:cNvSpPr>
            <a:spLocks noGrp="1"/>
          </p:cNvSpPr>
          <p:nvPr>
            <p:ph type="sldNum" sz="quarter" idx="5"/>
          </p:nvPr>
        </p:nvSpPr>
        <p:spPr>
          <a:noFill/>
        </p:spPr>
        <p:txBody>
          <a:bodyPr/>
          <a:lstStyle/>
          <a:p>
            <a:fld id="{1CF5E87A-31A7-4CF1-A6CD-C58EC8595AD3}" type="slidenum">
              <a:rPr lang="es-ES" smtClean="0"/>
              <a:pPr/>
              <a:t>18</a:t>
            </a:fld>
            <a:endParaRPr lang="es-E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Marcador de imagen de diapositiva"/>
          <p:cNvSpPr>
            <a:spLocks noGrp="1" noRot="1" noChangeAspect="1" noTextEdit="1"/>
          </p:cNvSpPr>
          <p:nvPr>
            <p:ph type="sldImg"/>
          </p:nvPr>
        </p:nvSpPr>
        <p:spPr>
          <a:ln/>
        </p:spPr>
      </p:sp>
      <p:sp>
        <p:nvSpPr>
          <p:cNvPr id="47107" name="2 Marcador de notas"/>
          <p:cNvSpPr>
            <a:spLocks noGrp="1"/>
          </p:cNvSpPr>
          <p:nvPr>
            <p:ph type="body" idx="1"/>
          </p:nvPr>
        </p:nvSpPr>
        <p:spPr>
          <a:noFill/>
          <a:ln/>
        </p:spPr>
        <p:txBody>
          <a:bodyPr/>
          <a:lstStyle/>
          <a:p>
            <a:endParaRPr lang="es-CL" smtClean="0"/>
          </a:p>
        </p:txBody>
      </p:sp>
      <p:sp>
        <p:nvSpPr>
          <p:cNvPr id="47108" name="3 Marcador de número de diapositiva"/>
          <p:cNvSpPr>
            <a:spLocks noGrp="1"/>
          </p:cNvSpPr>
          <p:nvPr>
            <p:ph type="sldNum" sz="quarter" idx="5"/>
          </p:nvPr>
        </p:nvSpPr>
        <p:spPr>
          <a:noFill/>
        </p:spPr>
        <p:txBody>
          <a:bodyPr/>
          <a:lstStyle/>
          <a:p>
            <a:fld id="{0AA549FF-2894-434D-A07C-B9160521D841}" type="slidenum">
              <a:rPr lang="es-ES" smtClean="0"/>
              <a:pPr/>
              <a:t>19</a:t>
            </a:fld>
            <a:endParaRPr lang="es-E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p:cNvSpPr>
            <a:spLocks noGrp="1" noRot="1" noChangeAspect="1" noTextEdit="1"/>
          </p:cNvSpPr>
          <p:nvPr>
            <p:ph type="sldImg"/>
          </p:nvPr>
        </p:nvSpPr>
        <p:spPr>
          <a:ln/>
        </p:spPr>
      </p:sp>
      <p:sp>
        <p:nvSpPr>
          <p:cNvPr id="48131" name="2 Marcador de notas"/>
          <p:cNvSpPr>
            <a:spLocks noGrp="1"/>
          </p:cNvSpPr>
          <p:nvPr>
            <p:ph type="body" idx="1"/>
          </p:nvPr>
        </p:nvSpPr>
        <p:spPr>
          <a:noFill/>
          <a:ln/>
        </p:spPr>
        <p:txBody>
          <a:bodyPr/>
          <a:lstStyle/>
          <a:p>
            <a:endParaRPr lang="es-CL" smtClean="0"/>
          </a:p>
        </p:txBody>
      </p:sp>
      <p:sp>
        <p:nvSpPr>
          <p:cNvPr id="48132" name="3 Marcador de número de diapositiva"/>
          <p:cNvSpPr>
            <a:spLocks noGrp="1"/>
          </p:cNvSpPr>
          <p:nvPr>
            <p:ph type="sldNum" sz="quarter" idx="5"/>
          </p:nvPr>
        </p:nvSpPr>
        <p:spPr>
          <a:noFill/>
        </p:spPr>
        <p:txBody>
          <a:bodyPr/>
          <a:lstStyle/>
          <a:p>
            <a:fld id="{F27EA064-60DC-447D-AA27-E5663459CBA2}" type="slidenum">
              <a:rPr lang="es-ES" smtClean="0"/>
              <a:pPr/>
              <a:t>21</a:t>
            </a:fld>
            <a:endParaRPr lang="es-E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Marcador de imagen de diapositiva"/>
          <p:cNvSpPr>
            <a:spLocks noGrp="1" noRot="1" noChangeAspect="1" noTextEdit="1"/>
          </p:cNvSpPr>
          <p:nvPr>
            <p:ph type="sldImg"/>
          </p:nvPr>
        </p:nvSpPr>
        <p:spPr>
          <a:ln/>
        </p:spPr>
      </p:sp>
      <p:sp>
        <p:nvSpPr>
          <p:cNvPr id="49155" name="2 Marcador de notas"/>
          <p:cNvSpPr>
            <a:spLocks noGrp="1"/>
          </p:cNvSpPr>
          <p:nvPr>
            <p:ph type="body" idx="1"/>
          </p:nvPr>
        </p:nvSpPr>
        <p:spPr>
          <a:noFill/>
          <a:ln/>
        </p:spPr>
        <p:txBody>
          <a:bodyPr/>
          <a:lstStyle/>
          <a:p>
            <a:endParaRPr lang="es-CL" smtClean="0"/>
          </a:p>
        </p:txBody>
      </p:sp>
      <p:sp>
        <p:nvSpPr>
          <p:cNvPr id="49156" name="3 Marcador de número de diapositiva"/>
          <p:cNvSpPr>
            <a:spLocks noGrp="1"/>
          </p:cNvSpPr>
          <p:nvPr>
            <p:ph type="sldNum" sz="quarter" idx="5"/>
          </p:nvPr>
        </p:nvSpPr>
        <p:spPr>
          <a:noFill/>
        </p:spPr>
        <p:txBody>
          <a:bodyPr/>
          <a:lstStyle/>
          <a:p>
            <a:fld id="{CFF43F7A-BB30-4F4F-BE6C-73483BBFA76E}" type="slidenum">
              <a:rPr lang="es-ES" smtClean="0"/>
              <a:pPr/>
              <a:t>22</a:t>
            </a:fld>
            <a:endParaRPr lang="es-E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a:ln/>
        </p:spPr>
      </p:sp>
      <p:sp>
        <p:nvSpPr>
          <p:cNvPr id="50179" name="2 Marcador de notas"/>
          <p:cNvSpPr>
            <a:spLocks noGrp="1"/>
          </p:cNvSpPr>
          <p:nvPr>
            <p:ph type="body" idx="1"/>
          </p:nvPr>
        </p:nvSpPr>
        <p:spPr>
          <a:noFill/>
          <a:ln/>
        </p:spPr>
        <p:txBody>
          <a:bodyPr/>
          <a:lstStyle/>
          <a:p>
            <a:endParaRPr lang="es-CL" smtClean="0"/>
          </a:p>
        </p:txBody>
      </p:sp>
      <p:sp>
        <p:nvSpPr>
          <p:cNvPr id="50180" name="3 Marcador de número de diapositiva"/>
          <p:cNvSpPr>
            <a:spLocks noGrp="1"/>
          </p:cNvSpPr>
          <p:nvPr>
            <p:ph type="sldNum" sz="quarter" idx="5"/>
          </p:nvPr>
        </p:nvSpPr>
        <p:spPr>
          <a:noFill/>
        </p:spPr>
        <p:txBody>
          <a:bodyPr/>
          <a:lstStyle/>
          <a:p>
            <a:fld id="{6BC8759C-2613-48F7-BD9C-9B968A42ECBB}" type="slidenum">
              <a:rPr lang="es-ES" smtClean="0"/>
              <a:pPr/>
              <a:t>23</a:t>
            </a:fld>
            <a:endParaRPr lang="es-E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arcador de imagen de diapositiva"/>
          <p:cNvSpPr>
            <a:spLocks noGrp="1" noRot="1" noChangeAspect="1" noTextEdit="1"/>
          </p:cNvSpPr>
          <p:nvPr>
            <p:ph type="sldImg"/>
          </p:nvPr>
        </p:nvSpPr>
        <p:spPr>
          <a:ln/>
        </p:spPr>
      </p:sp>
      <p:sp>
        <p:nvSpPr>
          <p:cNvPr id="51203" name="2 Marcador de notas"/>
          <p:cNvSpPr>
            <a:spLocks noGrp="1"/>
          </p:cNvSpPr>
          <p:nvPr>
            <p:ph type="body" idx="1"/>
          </p:nvPr>
        </p:nvSpPr>
        <p:spPr>
          <a:noFill/>
          <a:ln/>
        </p:spPr>
        <p:txBody>
          <a:bodyPr/>
          <a:lstStyle/>
          <a:p>
            <a:endParaRPr lang="es-CL" smtClean="0"/>
          </a:p>
        </p:txBody>
      </p:sp>
      <p:sp>
        <p:nvSpPr>
          <p:cNvPr id="51204" name="3 Marcador de número de diapositiva"/>
          <p:cNvSpPr>
            <a:spLocks noGrp="1"/>
          </p:cNvSpPr>
          <p:nvPr>
            <p:ph type="sldNum" sz="quarter" idx="5"/>
          </p:nvPr>
        </p:nvSpPr>
        <p:spPr>
          <a:noFill/>
        </p:spPr>
        <p:txBody>
          <a:bodyPr/>
          <a:lstStyle/>
          <a:p>
            <a:fld id="{5A174621-2712-4A70-BA90-0B83906B77E8}" type="slidenum">
              <a:rPr lang="es-ES" smtClean="0"/>
              <a:pPr/>
              <a:t>24</a:t>
            </a:fld>
            <a:endParaRPr lang="es-E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2" name="6 Imagen" descr="facultad de ingenieria.jpg"/>
          <p:cNvPicPr>
            <a:picLocks noChangeAspect="1"/>
          </p:cNvPicPr>
          <p:nvPr userDrawn="1"/>
        </p:nvPicPr>
        <p:blipFill>
          <a:blip r:embed="rId2"/>
          <a:srcRect t="17976" b="13596"/>
          <a:stretch>
            <a:fillRect/>
          </a:stretch>
        </p:blipFill>
        <p:spPr bwMode="auto">
          <a:xfrm>
            <a:off x="0" y="0"/>
            <a:ext cx="2484438" cy="719138"/>
          </a:xfrm>
          <a:prstGeom prst="rect">
            <a:avLst/>
          </a:prstGeom>
          <a:noFill/>
          <a:ln w="9525">
            <a:noFill/>
            <a:miter lim="800000"/>
            <a:headEnd/>
            <a:tailEnd/>
          </a:ln>
        </p:spPr>
      </p:pic>
      <p:sp>
        <p:nvSpPr>
          <p:cNvPr id="3" name="Rectangle 7"/>
          <p:cNvSpPr>
            <a:spLocks noChangeArrowheads="1"/>
          </p:cNvSpPr>
          <p:nvPr userDrawn="1"/>
        </p:nvSpPr>
        <p:spPr bwMode="auto">
          <a:xfrm>
            <a:off x="0" y="6524625"/>
            <a:ext cx="9144000" cy="333375"/>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defRPr/>
            </a:pPr>
            <a:endParaRPr lang="es-ES"/>
          </a:p>
        </p:txBody>
      </p:sp>
      <p:sp>
        <p:nvSpPr>
          <p:cNvPr id="4" name="Text Box 8"/>
          <p:cNvSpPr txBox="1">
            <a:spLocks noChangeArrowheads="1"/>
          </p:cNvSpPr>
          <p:nvPr userDrawn="1"/>
        </p:nvSpPr>
        <p:spPr bwMode="auto">
          <a:xfrm>
            <a:off x="0" y="6583363"/>
            <a:ext cx="1963738" cy="274637"/>
          </a:xfrm>
          <a:prstGeom prst="rect">
            <a:avLst/>
          </a:prstGeom>
          <a:noFill/>
          <a:ln w="9525">
            <a:noFill/>
            <a:miter lim="800000"/>
            <a:headEnd/>
            <a:tailEnd/>
          </a:ln>
          <a:effectLst/>
        </p:spPr>
        <p:txBody>
          <a:bodyPr wrap="none">
            <a:spAutoFit/>
          </a:bodyPr>
          <a:lstStyle/>
          <a:p>
            <a:pPr>
              <a:defRPr/>
            </a:pPr>
            <a:r>
              <a:rPr lang="es-CL" sz="1200" b="1">
                <a:solidFill>
                  <a:schemeClr val="bg1"/>
                </a:solidFill>
              </a:rPr>
              <a:t>Instituto de Ciencias Básicas</a:t>
            </a:r>
            <a:endParaRPr lang="es-ES" sz="1200" b="1">
              <a:solidFill>
                <a:schemeClr val="bg1"/>
              </a:solidFill>
            </a:endParaRPr>
          </a:p>
        </p:txBody>
      </p:sp>
      <p:sp>
        <p:nvSpPr>
          <p:cNvPr id="5" name="Text Box 9"/>
          <p:cNvSpPr txBox="1">
            <a:spLocks noChangeArrowheads="1"/>
          </p:cNvSpPr>
          <p:nvPr userDrawn="1"/>
        </p:nvSpPr>
        <p:spPr bwMode="auto">
          <a:xfrm>
            <a:off x="6084888" y="6521450"/>
            <a:ext cx="2601912" cy="336550"/>
          </a:xfrm>
          <a:prstGeom prst="rect">
            <a:avLst/>
          </a:prstGeom>
          <a:noFill/>
          <a:ln w="9525">
            <a:noFill/>
            <a:miter lim="800000"/>
            <a:headEnd/>
            <a:tailEnd/>
          </a:ln>
          <a:effectLst/>
        </p:spPr>
        <p:txBody>
          <a:bodyPr wrap="none">
            <a:spAutoFit/>
          </a:bodyPr>
          <a:lstStyle/>
          <a:p>
            <a:pPr>
              <a:defRPr/>
            </a:pPr>
            <a:r>
              <a:rPr lang="es-CL" sz="1600" b="1">
                <a:solidFill>
                  <a:schemeClr val="bg1"/>
                </a:solidFill>
              </a:rPr>
              <a:t>CURSO DE NIVELACIÓN 2010</a:t>
            </a:r>
            <a:endParaRPr lang="es-ES" sz="1600" b="1">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7D48B2F7-8FCD-4892-BBEA-F5542561EFCB}" type="datetime1">
              <a:rPr lang="es-ES"/>
              <a:pPr>
                <a:defRPr/>
              </a:pPr>
              <a:t>03/03/2012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AC77A2F3-BE4F-4508-B7F8-739F7F99AF81}"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FA74466D-D7DB-4D99-9D43-E8858C242673}" type="datetime1">
              <a:rPr lang="es-ES"/>
              <a:pPr>
                <a:defRPr/>
              </a:pPr>
              <a:t>03/03/2012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FE2A023D-9D51-4DE7-8501-030089F48756}"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FEF4D443-34BA-44DF-B88C-4020052237E7}" type="datetime1">
              <a:rPr lang="es-ES"/>
              <a:pPr>
                <a:defRPr/>
              </a:pPr>
              <a:t>03/03/2012</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7ABD41F3-3BA2-41BF-82C9-259ED74A75C3}"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0F2FA5E7-1D0C-42D9-A0DA-C70C2C3EBF36}" type="datetime1">
              <a:rPr lang="es-ES"/>
              <a:pPr>
                <a:defRPr/>
              </a:pPr>
              <a:t>03/03/2012</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E9A78F82-9D48-4694-978B-C48E5E845812}"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663C2D60-F809-46FF-B1AF-B5E27799A4A1}" type="datetime1">
              <a:rPr lang="es-ES"/>
              <a:pPr>
                <a:defRPr/>
              </a:pPr>
              <a:t>03/03/2012</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4FA64AB0-FAFF-48DF-AD0C-D39D5603AF0D}"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7E8885C0-026A-4E34-B1AD-B86C844FC1B7}" type="datetime1">
              <a:rPr lang="es-ES"/>
              <a:pPr>
                <a:defRPr/>
              </a:pPr>
              <a:t>03/03/2012</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3352AABD-9526-42CD-B90E-16B7BC00B867}"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5515533C-E87E-4720-84CA-BA6ED14853A6}" type="datetime1">
              <a:rPr lang="es-ES"/>
              <a:pPr>
                <a:defRPr/>
              </a:pPr>
              <a:t>03/03/2012</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DE1A92ED-344F-49F8-B459-E527251C42EE}"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71773735-DC40-4635-89F6-C8E16CEDB817}" type="datetime1">
              <a:rPr lang="es-ES"/>
              <a:pPr>
                <a:defRPr/>
              </a:pPr>
              <a:t>03/03/2012</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58D35355-A4AA-4804-BE85-F7D544B666B7}"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AF071C33-FE04-4FB9-B0D7-04C86D1AF8B8}" type="datetime1">
              <a:rPr lang="es-ES"/>
              <a:pPr>
                <a:defRPr/>
              </a:pPr>
              <a:t>03/03/2012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0557F31-ED91-40C8-B551-BC7605EFD7ED}"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6E1D8EA0-4FAC-497C-9E1B-95C2A86F8BED}" type="datetime1">
              <a:rPr lang="es-ES"/>
              <a:pPr>
                <a:defRPr/>
              </a:pPr>
              <a:t>03/03/2012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276FC7D2-0059-4C54-B98A-B02FB2F91603}"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58"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9459"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4B2AA85-9B90-48B5-9221-33029E44CDA2}" type="datetime1">
              <a:rPr lang="es-ES"/>
              <a:pPr>
                <a:defRPr/>
              </a:pPr>
              <a:t>03/03/2012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1A1AE03-5AF7-4AD0-A7DE-C463A99AFAA2}"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839"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4.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 Id="rId9" Type="http://schemas.openxmlformats.org/officeDocument/2006/relationships/image" Target="../media/image1.jpeg"/></Relationships>
</file>

<file path=ppt/slides/_rels/slide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notesSlide" Target="../notesSlides/notesSlide5.xml"/><Relationship Id="rId7"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jpeg"/><Relationship Id="rId4" Type="http://schemas.openxmlformats.org/officeDocument/2006/relationships/oleObject" Target="../embeddings/oleObject10.bin"/></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8.xml"/><Relationship Id="rId7"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3.bin"/><Relationship Id="rId5" Type="http://schemas.openxmlformats.org/officeDocument/2006/relationships/oleObject" Target="../embeddings/oleObject12.bin"/><Relationship Id="rId4" Type="http://schemas.openxmlformats.org/officeDocument/2006/relationships/oleObject" Target="../embeddings/oleObject11.bin"/><Relationship Id="rId9" Type="http://schemas.openxmlformats.org/officeDocument/2006/relationships/image" Target="../media/image1.jpeg"/></Relationships>
</file>

<file path=ppt/slides/_rels/slide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notesSlide" Target="../notesSlides/notesSlide9.xml"/><Relationship Id="rId7"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0.png"/><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20.bin"/><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1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notesSlide" Target="../notesSlides/notesSlide11.xml"/><Relationship Id="rId7"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jpeg"/><Relationship Id="rId4" Type="http://schemas.openxmlformats.org/officeDocument/2006/relationships/oleObject" Target="../embeddings/oleObject25.bin"/></Relationships>
</file>

<file path=ppt/slides/_rels/slide1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notesSlide" Target="../notesSlides/notesSlide13.xml"/><Relationship Id="rId7"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jpeg"/><Relationship Id="rId4" Type="http://schemas.openxmlformats.org/officeDocument/2006/relationships/oleObject" Target="../embeddings/oleObject30.bin"/></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1.jpeg"/><Relationship Id="rId4" Type="http://schemas.openxmlformats.org/officeDocument/2006/relationships/oleObject" Target="../embeddings/oleObject31.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1.jpeg"/><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1.jpeg"/><Relationship Id="rId5" Type="http://schemas.openxmlformats.org/officeDocument/2006/relationships/oleObject" Target="../embeddings/oleObject35.bin"/><Relationship Id="rId4" Type="http://schemas.openxmlformats.org/officeDocument/2006/relationships/oleObject" Target="../embeddings/oleObject34.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1.jpeg"/><Relationship Id="rId4" Type="http://schemas.openxmlformats.org/officeDocument/2006/relationships/oleObject" Target="../embeddings/oleObject36.bin"/></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39.bin"/><Relationship Id="rId5" Type="http://schemas.openxmlformats.org/officeDocument/2006/relationships/oleObject" Target="../embeddings/oleObject38.bin"/><Relationship Id="rId4" Type="http://schemas.openxmlformats.org/officeDocument/2006/relationships/oleObject" Target="../embeddings/oleObject37.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42.bin"/><Relationship Id="rId5" Type="http://schemas.openxmlformats.org/officeDocument/2006/relationships/oleObject" Target="../embeddings/oleObject41.bin"/><Relationship Id="rId4" Type="http://schemas.openxmlformats.org/officeDocument/2006/relationships/oleObject" Target="../embeddings/oleObject40.bin"/></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notesSlide" Target="../notesSlides/notesSlide22.xml"/><Relationship Id="rId7" Type="http://schemas.openxmlformats.org/officeDocument/2006/relationships/oleObject" Target="../embeddings/oleObject46.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oleObject" Target="../embeddings/oleObject45.bin"/><Relationship Id="rId5" Type="http://schemas.openxmlformats.org/officeDocument/2006/relationships/oleObject" Target="../embeddings/oleObject44.bin"/><Relationship Id="rId4" Type="http://schemas.openxmlformats.org/officeDocument/2006/relationships/oleObject" Target="../embeddings/oleObject43.bin"/><Relationship Id="rId9" Type="http://schemas.openxmlformats.org/officeDocument/2006/relationships/image" Target="../media/image1.jpeg"/></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notesSlide" Target="../notesSlides/notesSlide23.xml"/><Relationship Id="rId7" Type="http://schemas.openxmlformats.org/officeDocument/2006/relationships/oleObject" Target="../embeddings/oleObject49.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oleObject" Target="../embeddings/oleObject48.bin"/><Relationship Id="rId5" Type="http://schemas.openxmlformats.org/officeDocument/2006/relationships/image" Target="../media/image1.jpeg"/><Relationship Id="rId4" Type="http://schemas.openxmlformats.org/officeDocument/2006/relationships/oleObject" Target="../embeddings/oleObject47.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a:spLocks noChangeArrowheads="1"/>
          </p:cNvSpPr>
          <p:nvPr/>
        </p:nvSpPr>
        <p:spPr bwMode="auto">
          <a:xfrm>
            <a:off x="2700338" y="2636838"/>
            <a:ext cx="4321175" cy="830262"/>
          </a:xfrm>
          <a:prstGeom prst="rect">
            <a:avLst/>
          </a:prstGeom>
          <a:noFill/>
          <a:ln w="9525">
            <a:noFill/>
            <a:miter lim="800000"/>
            <a:headEnd/>
            <a:tailEnd/>
          </a:ln>
        </p:spPr>
        <p:txBody>
          <a:bodyPr>
            <a:spAutoFit/>
          </a:bodyPr>
          <a:lstStyle/>
          <a:p>
            <a:pPr>
              <a:defRPr/>
            </a:pPr>
            <a:r>
              <a:rPr lang="es-CL" sz="4800" b="1" dirty="0">
                <a:effectLst>
                  <a:outerShdw blurRad="38100" dist="38100" dir="2700000" algn="tl">
                    <a:srgbClr val="C0C0C0"/>
                  </a:outerShdw>
                </a:effectLst>
                <a:latin typeface="Times New Roman" pitchFamily="18" charset="0"/>
                <a:cs typeface="Times New Roman" pitchFamily="18" charset="0"/>
              </a:rPr>
              <a:t>MÓDULO  3</a:t>
            </a:r>
            <a:endParaRPr lang="es-ES" sz="4800" b="1" dirty="0">
              <a:effectLst>
                <a:outerShdw blurRad="38100" dist="38100" dir="2700000" algn="tl">
                  <a:srgbClr val="C0C0C0"/>
                </a:outerShdw>
              </a:effectLst>
              <a:latin typeface="Times New Roman" pitchFamily="18" charset="0"/>
              <a:cs typeface="Times New Roman" pitchFamily="18" charset="0"/>
            </a:endParaRPr>
          </a:p>
        </p:txBody>
      </p:sp>
      <p:grpSp>
        <p:nvGrpSpPr>
          <p:cNvPr id="21507" name="7 Grupo"/>
          <p:cNvGrpSpPr>
            <a:grpSpLocks/>
          </p:cNvGrpSpPr>
          <p:nvPr/>
        </p:nvGrpSpPr>
        <p:grpSpPr bwMode="auto">
          <a:xfrm>
            <a:off x="-85725" y="0"/>
            <a:ext cx="9309100" cy="6967538"/>
            <a:chOff x="-85344" y="0"/>
            <a:chExt cx="9308592" cy="6967728"/>
          </a:xfrm>
        </p:grpSpPr>
        <p:pic>
          <p:nvPicPr>
            <p:cNvPr id="21508" name="8 Imagen" descr="facultad de ingenieria.jpg"/>
            <p:cNvPicPr>
              <a:picLocks noChangeAspect="1"/>
            </p:cNvPicPr>
            <p:nvPr/>
          </p:nvPicPr>
          <p:blipFill>
            <a:blip r:embed="rId3"/>
            <a:srcRect/>
            <a:stretch>
              <a:fillRect/>
            </a:stretch>
          </p:blipFill>
          <p:spPr bwMode="auto">
            <a:xfrm>
              <a:off x="0" y="0"/>
              <a:ext cx="2123728" cy="897836"/>
            </a:xfrm>
            <a:prstGeom prst="rect">
              <a:avLst/>
            </a:prstGeom>
            <a:noFill/>
            <a:ln w="9525">
              <a:noFill/>
              <a:miter lim="800000"/>
              <a:headEnd/>
              <a:tailEnd/>
            </a:ln>
          </p:spPr>
        </p:pic>
        <p:sp>
          <p:nvSpPr>
            <p:cNvPr id="6"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21510"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21511"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188" y="1249363"/>
            <a:ext cx="8064500" cy="4340225"/>
          </a:xfrm>
          <a:prstGeom prst="rect">
            <a:avLst/>
          </a:prstGeom>
        </p:spPr>
        <p:txBody>
          <a:bodyPr>
            <a:spAutoFit/>
          </a:bodyPr>
          <a:lstStyle/>
          <a:p>
            <a:pPr indent="12700" algn="just">
              <a:buFont typeface="Arial" charset="0"/>
              <a:buNone/>
              <a:defRPr/>
            </a:pPr>
            <a:r>
              <a:rPr lang="es-ES_tradnl" sz="1600" dirty="0">
                <a:latin typeface="Times New Roman" pitchFamily="18" charset="0"/>
                <a:cs typeface="Times New Roman" pitchFamily="18" charset="0"/>
              </a:rPr>
              <a:t>En este módulo resolveremos problemas de aplicación sólo a funciones lineales y cuadráticas, y al igual que en el módulo 2 debemos tener presente cuales son los pasos a seguir en la resolución de dichos problemas. Recordemos…</a:t>
            </a:r>
          </a:p>
          <a:p>
            <a:pPr indent="12700" algn="ctr">
              <a:buFont typeface="Arial" charset="0"/>
              <a:buNone/>
              <a:defRPr/>
            </a:pPr>
            <a:r>
              <a:rPr lang="es-ES_tradnl" dirty="0">
                <a:latin typeface="Times New Roman" pitchFamily="18" charset="0"/>
                <a:cs typeface="Times New Roman" pitchFamily="18" charset="0"/>
              </a:rPr>
              <a:t/>
            </a:r>
            <a:br>
              <a:rPr lang="es-ES_tradnl" dirty="0">
                <a:latin typeface="Times New Roman" pitchFamily="18" charset="0"/>
                <a:cs typeface="Times New Roman" pitchFamily="18" charset="0"/>
              </a:rPr>
            </a:br>
            <a:r>
              <a:rPr lang="es-ES_tradnl" b="1" dirty="0">
                <a:latin typeface="Times New Roman" pitchFamily="18" charset="0"/>
                <a:cs typeface="Times New Roman" pitchFamily="18" charset="0"/>
              </a:rPr>
              <a:t>¿Cómo resolvemos un problema?</a:t>
            </a:r>
            <a:r>
              <a:rPr lang="es-ES" sz="1600" dirty="0">
                <a:latin typeface="Times New Roman" pitchFamily="18" charset="0"/>
                <a:cs typeface="Times New Roman" pitchFamily="18" charset="0"/>
              </a:rPr>
              <a:t/>
            </a:r>
            <a:br>
              <a:rPr lang="es-ES" sz="1600" dirty="0">
                <a:latin typeface="Times New Roman" pitchFamily="18" charset="0"/>
                <a:cs typeface="Times New Roman" pitchFamily="18" charset="0"/>
              </a:rPr>
            </a:br>
            <a:r>
              <a:rPr lang="es-ES_tradnl" sz="1600" dirty="0">
                <a:latin typeface="Times New Roman" pitchFamily="18" charset="0"/>
                <a:cs typeface="Times New Roman" pitchFamily="18" charset="0"/>
              </a:rPr>
              <a:t>En el proceso de resolución de problemas, es posible establecer algunas pautas generales. Las que se presentan a continuación son una adaptación de las establecidas por </a:t>
            </a:r>
            <a:r>
              <a:rPr lang="es-ES_tradnl" sz="1600" i="1" dirty="0">
                <a:latin typeface="Times New Roman" pitchFamily="18" charset="0"/>
                <a:cs typeface="Times New Roman" pitchFamily="18" charset="0"/>
              </a:rPr>
              <a:t>George </a:t>
            </a:r>
            <a:r>
              <a:rPr lang="es-ES_tradnl" sz="1600" i="1" dirty="0" err="1">
                <a:latin typeface="Times New Roman" pitchFamily="18" charset="0"/>
                <a:cs typeface="Times New Roman" pitchFamily="18" charset="0"/>
              </a:rPr>
              <a:t>Polya</a:t>
            </a:r>
            <a:r>
              <a:rPr lang="es-ES_tradnl" sz="1600" i="1" dirty="0">
                <a:latin typeface="Times New Roman" pitchFamily="18" charset="0"/>
                <a:cs typeface="Times New Roman" pitchFamily="18" charset="0"/>
              </a:rPr>
              <a:t> en el libro Cómo plantear y resolver problemas. </a:t>
            </a:r>
            <a:r>
              <a:rPr lang="es-ES_tradnl" sz="1600" dirty="0">
                <a:latin typeface="Times New Roman" pitchFamily="18" charset="0"/>
                <a:cs typeface="Times New Roman" pitchFamily="18" charset="0"/>
              </a:rPr>
              <a:t>Se formulan también ciertas preguntas que ayudan a clarificar cada paso del proceso.</a:t>
            </a:r>
          </a:p>
          <a:p>
            <a:pPr indent="12700" algn="just">
              <a:buFont typeface="Arial" charset="0"/>
              <a:buNone/>
              <a:defRPr/>
            </a:pPr>
            <a:endParaRPr lang="es-ES_tradnl" sz="1600" dirty="0">
              <a:latin typeface="Times New Roman" pitchFamily="18" charset="0"/>
              <a:cs typeface="Times New Roman" pitchFamily="18" charset="0"/>
            </a:endParaRPr>
          </a:p>
          <a:p>
            <a:pPr algn="just">
              <a:buFont typeface="Wingdings" pitchFamily="2" charset="2"/>
              <a:buChar char="ü"/>
              <a:defRPr/>
            </a:pPr>
            <a:r>
              <a:rPr lang="es-ES_tradnl" sz="1600" dirty="0">
                <a:latin typeface="Times New Roman" pitchFamily="18" charset="0"/>
                <a:cs typeface="Times New Roman" pitchFamily="18" charset="0"/>
              </a:rPr>
              <a:t>COMPRENDER EL PROBLEMA. Luego de leerlo y asegurarse que se ha comprendido, establecer las incógnitas, los datos, determinar las condiciones dadas y si es posible, realizar un gráfico en que se destaquen los datos y las incógnitas.</a:t>
            </a:r>
            <a:r>
              <a:rPr lang="es-ES" sz="1600" dirty="0">
                <a:latin typeface="Times New Roman" pitchFamily="18" charset="0"/>
                <a:cs typeface="Times New Roman" pitchFamily="18" charset="0"/>
              </a:rPr>
              <a:t> </a:t>
            </a:r>
            <a:r>
              <a:rPr lang="es-ES_tradnl" sz="1600" dirty="0">
                <a:latin typeface="Times New Roman" pitchFamily="18" charset="0"/>
                <a:cs typeface="Times New Roman" pitchFamily="18" charset="0"/>
              </a:rPr>
              <a:t>¿Qué está tratando de encontrar?, ¿Cuáles son los datos?, ¿Cuál es la condición? ¿Es suficiente para determinar la incógnita?</a:t>
            </a:r>
          </a:p>
          <a:p>
            <a:pPr algn="just">
              <a:buFont typeface="Arial" charset="0"/>
              <a:buNone/>
              <a:defRPr/>
            </a:pPr>
            <a:endParaRPr lang="es-ES_tradnl" sz="1600" dirty="0">
              <a:latin typeface="Times New Roman" pitchFamily="18" charset="0"/>
              <a:cs typeface="Times New Roman" pitchFamily="18" charset="0"/>
            </a:endParaRPr>
          </a:p>
          <a:p>
            <a:pPr algn="just">
              <a:buFont typeface="Wingdings" pitchFamily="2" charset="2"/>
              <a:buChar char="ü"/>
              <a:defRPr/>
            </a:pPr>
            <a:r>
              <a:rPr lang="es-ES_tradnl" sz="1600" dirty="0">
                <a:latin typeface="Times New Roman" pitchFamily="18" charset="0"/>
                <a:cs typeface="Times New Roman" pitchFamily="18" charset="0"/>
              </a:rPr>
              <a:t>CONCEBIR UN PLAN. Determinar una relación entre la información dada y las incógnitas que permita, con los recursos disponibles, encontrar la solución del problema.</a:t>
            </a:r>
            <a:endParaRPr lang="es-ES" sz="1600" dirty="0">
              <a:latin typeface="Times New Roman" pitchFamily="18" charset="0"/>
              <a:cs typeface="Times New Roman" pitchFamily="18" charset="0"/>
            </a:endParaRPr>
          </a:p>
        </p:txBody>
      </p:sp>
      <p:grpSp>
        <p:nvGrpSpPr>
          <p:cNvPr id="22531" name="7 Grupo"/>
          <p:cNvGrpSpPr>
            <a:grpSpLocks/>
          </p:cNvGrpSpPr>
          <p:nvPr/>
        </p:nvGrpSpPr>
        <p:grpSpPr bwMode="auto">
          <a:xfrm>
            <a:off x="-85725" y="0"/>
            <a:ext cx="9309100" cy="6967538"/>
            <a:chOff x="-85344" y="0"/>
            <a:chExt cx="9308592" cy="6967728"/>
          </a:xfrm>
        </p:grpSpPr>
        <p:pic>
          <p:nvPicPr>
            <p:cNvPr id="22532" name="8 Imagen" descr="facultad de ingenieria.jpg"/>
            <p:cNvPicPr>
              <a:picLocks noChangeAspect="1"/>
            </p:cNvPicPr>
            <p:nvPr/>
          </p:nvPicPr>
          <p:blipFill>
            <a:blip r:embed="rId3"/>
            <a:srcRect/>
            <a:stretch>
              <a:fillRect/>
            </a:stretch>
          </p:blipFill>
          <p:spPr bwMode="auto">
            <a:xfrm>
              <a:off x="0" y="0"/>
              <a:ext cx="2123728" cy="897836"/>
            </a:xfrm>
            <a:prstGeom prst="rect">
              <a:avLst/>
            </a:prstGeom>
            <a:noFill/>
            <a:ln w="9525">
              <a:noFill/>
              <a:miter lim="800000"/>
              <a:headEnd/>
              <a:tailEnd/>
            </a:ln>
          </p:spPr>
        </p:pic>
        <p:sp>
          <p:nvSpPr>
            <p:cNvPr id="5"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22534"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22535"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Rectángulo"/>
          <p:cNvSpPr>
            <a:spLocks noChangeArrowheads="1"/>
          </p:cNvSpPr>
          <p:nvPr/>
        </p:nvSpPr>
        <p:spPr bwMode="auto">
          <a:xfrm>
            <a:off x="539750" y="1239838"/>
            <a:ext cx="8135938" cy="4276725"/>
          </a:xfrm>
          <a:prstGeom prst="rect">
            <a:avLst/>
          </a:prstGeom>
          <a:noFill/>
          <a:ln w="9525">
            <a:noFill/>
            <a:miter lim="800000"/>
            <a:headEnd/>
            <a:tailEnd/>
          </a:ln>
        </p:spPr>
        <p:txBody>
          <a:bodyPr>
            <a:spAutoFit/>
          </a:bodyPr>
          <a:lstStyle/>
          <a:p>
            <a:pPr algn="just">
              <a:buFont typeface="Arial" charset="0"/>
              <a:buNone/>
            </a:pPr>
            <a:endParaRPr lang="es-ES" sz="1600">
              <a:latin typeface="Times New Roman" pitchFamily="18" charset="0"/>
              <a:cs typeface="Times New Roman" pitchFamily="18" charset="0"/>
            </a:endParaRPr>
          </a:p>
          <a:p>
            <a:pPr algn="just">
              <a:buFont typeface="Wingdings" pitchFamily="2" charset="2"/>
              <a:buChar char="ü"/>
            </a:pPr>
            <a:r>
              <a:rPr lang="es-ES_tradnl" sz="1600">
                <a:latin typeface="Times New Roman" pitchFamily="18" charset="0"/>
                <a:cs typeface="Times New Roman" pitchFamily="18" charset="0"/>
              </a:rPr>
              <a:t>EJECUTAR EL PLAN. Al poner en práctica su plan, comprobar cada uno de los pasos.</a:t>
            </a:r>
            <a:r>
              <a:rPr lang="es-ES" sz="1600">
                <a:latin typeface="Times New Roman" pitchFamily="18" charset="0"/>
                <a:cs typeface="Times New Roman" pitchFamily="18" charset="0"/>
              </a:rPr>
              <a:t>  </a:t>
            </a:r>
            <a:r>
              <a:rPr lang="es-ES_tradnl" sz="1600">
                <a:latin typeface="Times New Roman" pitchFamily="18" charset="0"/>
                <a:cs typeface="Times New Roman" pitchFamily="18" charset="0"/>
              </a:rPr>
              <a:t>¿Son correctos los  pasos utilizados?</a:t>
            </a:r>
            <a:endParaRPr lang="es-ES" sz="1600">
              <a:latin typeface="Times New Roman" pitchFamily="18" charset="0"/>
              <a:cs typeface="Times New Roman" pitchFamily="18" charset="0"/>
            </a:endParaRPr>
          </a:p>
          <a:p>
            <a:pPr algn="just">
              <a:buFont typeface="Arial" charset="0"/>
              <a:buNone/>
            </a:pPr>
            <a:r>
              <a:rPr lang="es-ES_tradnl" sz="1600">
                <a:latin typeface="Times New Roman" pitchFamily="18" charset="0"/>
                <a:cs typeface="Times New Roman" pitchFamily="18" charset="0"/>
              </a:rPr>
              <a:t> </a:t>
            </a:r>
            <a:endParaRPr lang="es-ES" sz="1600">
              <a:latin typeface="Times New Roman" pitchFamily="18" charset="0"/>
              <a:cs typeface="Times New Roman" pitchFamily="18" charset="0"/>
            </a:endParaRPr>
          </a:p>
          <a:p>
            <a:pPr algn="just">
              <a:buFont typeface="Wingdings" pitchFamily="2" charset="2"/>
              <a:buChar char="ü"/>
            </a:pPr>
            <a:r>
              <a:rPr lang="es-ES_tradnl" sz="1600">
                <a:latin typeface="Times New Roman" pitchFamily="18" charset="0"/>
                <a:cs typeface="Times New Roman" pitchFamily="18" charset="0"/>
              </a:rPr>
              <a:t>EXAMINAR LA SOLUCIÓN OBTENIDA. ¿Cuál es la respuesta al problema?¿Puede verificar la solución obtenida? ¿Verifica el razonamiento?</a:t>
            </a:r>
            <a:endParaRPr lang="es-ES" sz="1600">
              <a:latin typeface="Times New Roman" pitchFamily="18" charset="0"/>
              <a:cs typeface="Times New Roman" pitchFamily="18" charset="0"/>
            </a:endParaRPr>
          </a:p>
          <a:p>
            <a:pPr algn="just">
              <a:buFont typeface="Arial" charset="0"/>
              <a:buNone/>
            </a:pPr>
            <a:endParaRPr lang="es-ES" sz="1600">
              <a:latin typeface="Times New Roman" pitchFamily="18" charset="0"/>
              <a:cs typeface="Times New Roman" pitchFamily="18" charset="0"/>
            </a:endParaRPr>
          </a:p>
          <a:p>
            <a:pPr algn="just">
              <a:buFont typeface="Wingdings" pitchFamily="2" charset="2"/>
              <a:buChar char="ü"/>
            </a:pPr>
            <a:r>
              <a:rPr lang="es-ES_tradnl" sz="1600">
                <a:latin typeface="Times New Roman" pitchFamily="18" charset="0"/>
                <a:cs typeface="Times New Roman" pitchFamily="18" charset="0"/>
              </a:rPr>
              <a:t>ELABORAR CONCLUSIONES. La solución que se acepta o rechaza permite llegar a una conclusión, la que resuelve el problema y determina el comienzo de una nueva investigación.</a:t>
            </a:r>
            <a:r>
              <a:rPr lang="es-ES" sz="1600">
                <a:latin typeface="Times New Roman" pitchFamily="18" charset="0"/>
                <a:cs typeface="Times New Roman" pitchFamily="18" charset="0"/>
              </a:rPr>
              <a:t> </a:t>
            </a:r>
            <a:r>
              <a:rPr lang="es-ES_tradnl" sz="1600">
                <a:latin typeface="Times New Roman" pitchFamily="18" charset="0"/>
                <a:cs typeface="Times New Roman" pitchFamily="18" charset="0"/>
              </a:rPr>
              <a:t>¿Cuál es la respuesta del problema? ¿Es razonable la respuesta?</a:t>
            </a:r>
            <a:endParaRPr lang="es-ES" sz="1600">
              <a:latin typeface="Times New Roman" pitchFamily="18" charset="0"/>
              <a:cs typeface="Times New Roman" pitchFamily="18" charset="0"/>
            </a:endParaRPr>
          </a:p>
          <a:p>
            <a:pPr algn="just">
              <a:buFont typeface="Arial" charset="0"/>
              <a:buNone/>
            </a:pPr>
            <a:endParaRPr lang="es-ES_tradnl" sz="1600">
              <a:latin typeface="Times New Roman" pitchFamily="18" charset="0"/>
              <a:cs typeface="Times New Roman" pitchFamily="18" charset="0"/>
            </a:endParaRPr>
          </a:p>
          <a:p>
            <a:pPr algn="just">
              <a:buFont typeface="Arial" charset="0"/>
              <a:buNone/>
            </a:pPr>
            <a:endParaRPr lang="es-ES_tradnl" sz="1600">
              <a:latin typeface="Times New Roman" pitchFamily="18" charset="0"/>
              <a:cs typeface="Times New Roman" pitchFamily="18" charset="0"/>
            </a:endParaRPr>
          </a:p>
          <a:p>
            <a:pPr algn="just">
              <a:buFont typeface="Arial" charset="0"/>
              <a:buNone/>
            </a:pPr>
            <a:r>
              <a:rPr lang="es-ES_tradnl" sz="1600" b="1">
                <a:latin typeface="Times New Roman" pitchFamily="18" charset="0"/>
                <a:cs typeface="Times New Roman" pitchFamily="18" charset="0"/>
              </a:rPr>
              <a:t>Ejemplos:</a:t>
            </a:r>
          </a:p>
          <a:p>
            <a:pPr algn="just">
              <a:buFont typeface="Arial" charset="0"/>
              <a:buNone/>
            </a:pPr>
            <a:r>
              <a:rPr lang="es-ES_tradnl" sz="1600" b="1">
                <a:latin typeface="Times New Roman" pitchFamily="18" charset="0"/>
                <a:cs typeface="Times New Roman" pitchFamily="18" charset="0"/>
              </a:rPr>
              <a:t>1) Ecuación de demanda</a:t>
            </a:r>
            <a:r>
              <a:rPr lang="es-ES_tradnl" sz="1600">
                <a:latin typeface="Times New Roman" pitchFamily="18" charset="0"/>
                <a:cs typeface="Times New Roman" pitchFamily="18" charset="0"/>
              </a:rPr>
              <a:t>. Suponga que los clientes demandarán 40 unidades de un producto   cuando  el precio es de $ 12 por unidad y  25 unidades cuando el precio es de $ 18 cada una.  Halle  la ecuación de demanda, suponiendo que es lineal. Determine el precio por unidad cuando se requieren 30 unidades.</a:t>
            </a:r>
            <a:endParaRPr lang="es-ES" sz="1600">
              <a:latin typeface="Times New Roman" pitchFamily="18" charset="0"/>
              <a:cs typeface="Times New Roman" pitchFamily="18" charset="0"/>
            </a:endParaRPr>
          </a:p>
        </p:txBody>
      </p:sp>
      <p:grpSp>
        <p:nvGrpSpPr>
          <p:cNvPr id="23555" name="7 Grupo"/>
          <p:cNvGrpSpPr>
            <a:grpSpLocks/>
          </p:cNvGrpSpPr>
          <p:nvPr/>
        </p:nvGrpSpPr>
        <p:grpSpPr bwMode="auto">
          <a:xfrm>
            <a:off x="-85725" y="0"/>
            <a:ext cx="9309100" cy="6967538"/>
            <a:chOff x="-85344" y="0"/>
            <a:chExt cx="9308592" cy="6967728"/>
          </a:xfrm>
        </p:grpSpPr>
        <p:pic>
          <p:nvPicPr>
            <p:cNvPr id="23556" name="8 Imagen" descr="facultad de ingenieria.jpg"/>
            <p:cNvPicPr>
              <a:picLocks noChangeAspect="1"/>
            </p:cNvPicPr>
            <p:nvPr/>
          </p:nvPicPr>
          <p:blipFill>
            <a:blip r:embed="rId3"/>
            <a:srcRect/>
            <a:stretch>
              <a:fillRect/>
            </a:stretch>
          </p:blipFill>
          <p:spPr bwMode="auto">
            <a:xfrm>
              <a:off x="0" y="0"/>
              <a:ext cx="2123728" cy="897836"/>
            </a:xfrm>
            <a:prstGeom prst="rect">
              <a:avLst/>
            </a:prstGeom>
            <a:noFill/>
            <a:ln w="9525">
              <a:noFill/>
              <a:miter lim="800000"/>
              <a:headEnd/>
              <a:tailEnd/>
            </a:ln>
          </p:spPr>
        </p:pic>
        <p:sp>
          <p:nvSpPr>
            <p:cNvPr id="5"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23558"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23559"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txBox="1">
            <a:spLocks/>
          </p:cNvSpPr>
          <p:nvPr/>
        </p:nvSpPr>
        <p:spPr>
          <a:xfrm>
            <a:off x="468313" y="803275"/>
            <a:ext cx="8424862" cy="5649913"/>
          </a:xfrm>
          <a:prstGeom prst="rect">
            <a:avLst/>
          </a:prstGeom>
        </p:spPr>
        <p:txBody>
          <a:bodyPr/>
          <a:lstStyle/>
          <a:p>
            <a:pPr marL="342900" indent="-342900" algn="just" eaLnBrk="0" hangingPunct="0">
              <a:spcBef>
                <a:spcPct val="20000"/>
              </a:spcBef>
              <a:buFont typeface="Arial" charset="0"/>
              <a:buNone/>
              <a:defRPr/>
            </a:pPr>
            <a:r>
              <a:rPr lang="es-ES_tradnl" sz="1600" b="1" dirty="0">
                <a:latin typeface="Times New Roman" pitchFamily="18" charset="0"/>
                <a:cs typeface="Times New Roman" pitchFamily="18" charset="0"/>
              </a:rPr>
              <a:t>Solución:</a:t>
            </a:r>
          </a:p>
          <a:p>
            <a:pPr indent="12700" algn="just" eaLnBrk="0" hangingPunct="0">
              <a:spcBef>
                <a:spcPct val="20000"/>
              </a:spcBef>
              <a:buFont typeface="Arial" charset="0"/>
              <a:buNone/>
              <a:defRPr/>
            </a:pPr>
            <a:r>
              <a:rPr lang="es-ES_tradnl" sz="1600" dirty="0">
                <a:latin typeface="Times New Roman" pitchFamily="18" charset="0"/>
                <a:cs typeface="Times New Roman" pitchFamily="18" charset="0"/>
              </a:rPr>
              <a:t>Supongamos que x es la cantidad de unidades demandadas del producto, e y es el precio por unidad, entonces tenemos los puntos (40,12) y (25,18).</a:t>
            </a:r>
          </a:p>
          <a:p>
            <a:pPr indent="12700" algn="just" eaLnBrk="0" hangingPunct="0">
              <a:spcBef>
                <a:spcPct val="20000"/>
              </a:spcBef>
              <a:buFont typeface="Arial" charset="0"/>
              <a:buNone/>
              <a:defRPr/>
            </a:pPr>
            <a:r>
              <a:rPr lang="es-ES_tradnl" sz="1600" dirty="0">
                <a:latin typeface="Times New Roman" pitchFamily="18" charset="0"/>
                <a:cs typeface="Times New Roman" pitchFamily="18" charset="0"/>
              </a:rPr>
              <a:t>Aplicamos la ecuación de la recta que pasa por dos puntos  </a:t>
            </a:r>
          </a:p>
          <a:p>
            <a:pPr indent="12700" algn="just" eaLnBrk="0" hangingPunct="0">
              <a:spcBef>
                <a:spcPct val="20000"/>
              </a:spcBef>
              <a:buFont typeface="Arial" charset="0"/>
              <a:buNone/>
              <a:defRPr/>
            </a:pPr>
            <a:r>
              <a:rPr lang="es-ES_tradnl" sz="1600" dirty="0">
                <a:latin typeface="Times New Roman" pitchFamily="18" charset="0"/>
                <a:cs typeface="Times New Roman" pitchFamily="18" charset="0"/>
              </a:rPr>
              <a:t>dada por</a:t>
            </a:r>
          </a:p>
          <a:p>
            <a:pPr indent="12700" algn="just" eaLnBrk="0" hangingPunct="0">
              <a:spcBef>
                <a:spcPct val="20000"/>
              </a:spcBef>
              <a:buFont typeface="Arial" charset="0"/>
              <a:buNone/>
              <a:defRPr/>
            </a:pPr>
            <a:endParaRPr lang="es-ES_tradnl" sz="1600" dirty="0">
              <a:latin typeface="Times New Roman" pitchFamily="18" charset="0"/>
              <a:cs typeface="Times New Roman" pitchFamily="18" charset="0"/>
            </a:endParaRPr>
          </a:p>
          <a:p>
            <a:pPr indent="12700" algn="just" eaLnBrk="0" hangingPunct="0">
              <a:spcBef>
                <a:spcPct val="20000"/>
              </a:spcBef>
              <a:buFont typeface="Arial" charset="0"/>
              <a:buNone/>
              <a:defRPr/>
            </a:pPr>
            <a:endParaRPr lang="es-ES_tradnl" sz="1600" dirty="0">
              <a:latin typeface="Times New Roman" pitchFamily="18" charset="0"/>
              <a:cs typeface="Times New Roman" pitchFamily="18" charset="0"/>
            </a:endParaRPr>
          </a:p>
          <a:p>
            <a:pPr indent="12700" algn="just" eaLnBrk="0" hangingPunct="0">
              <a:spcBef>
                <a:spcPct val="20000"/>
              </a:spcBef>
              <a:buFont typeface="Arial" charset="0"/>
              <a:buNone/>
              <a:defRPr/>
            </a:pPr>
            <a:r>
              <a:rPr lang="es-ES_tradnl" sz="1600" dirty="0">
                <a:latin typeface="Times New Roman" pitchFamily="18" charset="0"/>
                <a:cs typeface="Times New Roman" pitchFamily="18" charset="0"/>
              </a:rPr>
              <a:t>Obteniéndose                               Luego la ecuación de demanda está dada por  </a:t>
            </a:r>
          </a:p>
          <a:p>
            <a:pPr indent="12700" algn="just" eaLnBrk="0" hangingPunct="0">
              <a:spcBef>
                <a:spcPct val="20000"/>
              </a:spcBef>
              <a:buFont typeface="Arial" charset="0"/>
              <a:buNone/>
              <a:defRPr/>
            </a:pPr>
            <a:endParaRPr lang="es-ES_tradnl" sz="1600" dirty="0">
              <a:latin typeface="Times New Roman" pitchFamily="18" charset="0"/>
              <a:cs typeface="Times New Roman" pitchFamily="18" charset="0"/>
            </a:endParaRPr>
          </a:p>
          <a:p>
            <a:pPr indent="12700" algn="just" eaLnBrk="0" hangingPunct="0">
              <a:spcBef>
                <a:spcPct val="20000"/>
              </a:spcBef>
              <a:buFont typeface="Arial" charset="0"/>
              <a:buNone/>
              <a:defRPr/>
            </a:pPr>
            <a:r>
              <a:rPr lang="es-ES_tradnl" sz="1600" dirty="0">
                <a:latin typeface="Times New Roman" pitchFamily="18" charset="0"/>
                <a:cs typeface="Times New Roman" pitchFamily="18" charset="0"/>
              </a:rPr>
              <a:t>                                y el precio por unidad para 30 unidades demandadas es  $16</a:t>
            </a:r>
          </a:p>
          <a:p>
            <a:pPr marL="342900" indent="-342900" algn="just" eaLnBrk="0" hangingPunct="0">
              <a:spcBef>
                <a:spcPct val="20000"/>
              </a:spcBef>
              <a:buFont typeface="Arial" charset="0"/>
              <a:buNone/>
              <a:defRPr/>
            </a:pPr>
            <a:endParaRPr lang="es-ES_tradnl" sz="1600" dirty="0">
              <a:latin typeface="Times New Roman" pitchFamily="18" charset="0"/>
              <a:cs typeface="Times New Roman" pitchFamily="18" charset="0"/>
            </a:endParaRPr>
          </a:p>
          <a:p>
            <a:pPr indent="12700" algn="just" eaLnBrk="0" hangingPunct="0">
              <a:spcBef>
                <a:spcPct val="20000"/>
              </a:spcBef>
              <a:spcAft>
                <a:spcPts val="0"/>
              </a:spcAft>
              <a:buFont typeface="Arial" charset="0"/>
              <a:buNone/>
              <a:tabLst>
                <a:tab pos="457200" algn="l"/>
              </a:tabLst>
              <a:defRPr/>
            </a:pPr>
            <a:endParaRPr lang="es-ES_tradnl" sz="1600" b="1" dirty="0">
              <a:latin typeface="Times New Roman" pitchFamily="18" charset="0"/>
              <a:ea typeface="Times New Roman"/>
              <a:cs typeface="Times New Roman" pitchFamily="18" charset="0"/>
            </a:endParaRPr>
          </a:p>
          <a:p>
            <a:pPr indent="12700" algn="just" eaLnBrk="0" hangingPunct="0">
              <a:spcBef>
                <a:spcPct val="20000"/>
              </a:spcBef>
              <a:spcAft>
                <a:spcPts val="0"/>
              </a:spcAft>
              <a:buFont typeface="Arial" charset="0"/>
              <a:buNone/>
              <a:tabLst>
                <a:tab pos="457200" algn="l"/>
              </a:tabLst>
              <a:defRPr/>
            </a:pPr>
            <a:endParaRPr lang="es-ES_tradnl" sz="1600" b="1" dirty="0">
              <a:latin typeface="Times New Roman" pitchFamily="18" charset="0"/>
              <a:ea typeface="Times New Roman"/>
              <a:cs typeface="Times New Roman" pitchFamily="18" charset="0"/>
            </a:endParaRPr>
          </a:p>
          <a:p>
            <a:pPr indent="12700" algn="just" eaLnBrk="0" hangingPunct="0">
              <a:spcBef>
                <a:spcPct val="20000"/>
              </a:spcBef>
              <a:spcAft>
                <a:spcPts val="0"/>
              </a:spcAft>
              <a:buFont typeface="Arial" charset="0"/>
              <a:buNone/>
              <a:tabLst>
                <a:tab pos="457200" algn="l"/>
              </a:tabLst>
              <a:defRPr/>
            </a:pPr>
            <a:r>
              <a:rPr lang="es-ES_tradnl" sz="1600" b="1" dirty="0">
                <a:latin typeface="Times New Roman" pitchFamily="18" charset="0"/>
                <a:ea typeface="Times New Roman"/>
                <a:cs typeface="Times New Roman" pitchFamily="18" charset="0"/>
              </a:rPr>
              <a:t>2) Ecuación de oferta</a:t>
            </a:r>
            <a:r>
              <a:rPr lang="es-ES_tradnl" sz="1600" dirty="0">
                <a:latin typeface="Times New Roman" pitchFamily="18" charset="0"/>
                <a:ea typeface="Times New Roman"/>
                <a:cs typeface="Times New Roman" pitchFamily="18" charset="0"/>
              </a:rPr>
              <a:t>. Un fabricante de electrodomésticos produce 3000 unidades cuando el precio es de $ 940 y 2200 unidades cuando el precio es $ 740. Suponga que el precio P, y  la cantidad q producidas están relacionadas de manera lineal. Determine la ecuación de oferta.</a:t>
            </a:r>
          </a:p>
          <a:p>
            <a:pPr indent="12700" algn="just" eaLnBrk="0" hangingPunct="0">
              <a:spcBef>
                <a:spcPct val="20000"/>
              </a:spcBef>
              <a:spcAft>
                <a:spcPts val="0"/>
              </a:spcAft>
              <a:buFont typeface="Arial" charset="0"/>
              <a:buNone/>
              <a:tabLst>
                <a:tab pos="457200" algn="l"/>
              </a:tabLst>
              <a:defRPr/>
            </a:pPr>
            <a:r>
              <a:rPr lang="es-ES_tradnl" sz="1600" b="1" dirty="0">
                <a:latin typeface="Times New Roman" pitchFamily="18" charset="0"/>
                <a:ea typeface="Times New Roman"/>
                <a:cs typeface="Times New Roman" pitchFamily="18" charset="0"/>
              </a:rPr>
              <a:t>Solución:</a:t>
            </a:r>
          </a:p>
          <a:p>
            <a:pPr indent="12700" algn="just" eaLnBrk="0" hangingPunct="0">
              <a:spcBef>
                <a:spcPct val="20000"/>
              </a:spcBef>
              <a:spcAft>
                <a:spcPts val="0"/>
              </a:spcAft>
              <a:buFont typeface="Arial" charset="0"/>
              <a:buNone/>
              <a:tabLst>
                <a:tab pos="457200" algn="l"/>
              </a:tabLst>
              <a:defRPr/>
            </a:pPr>
            <a:r>
              <a:rPr lang="es-ES_tradnl" sz="1600" dirty="0">
                <a:latin typeface="Times New Roman" pitchFamily="18" charset="0"/>
                <a:ea typeface="Times New Roman"/>
                <a:cs typeface="Times New Roman" pitchFamily="18" charset="0"/>
              </a:rPr>
              <a:t>En forma análoga al ejercicio anterior se obtiene</a:t>
            </a:r>
          </a:p>
          <a:p>
            <a:pPr indent="12700" algn="just" eaLnBrk="0" hangingPunct="0">
              <a:spcBef>
                <a:spcPct val="20000"/>
              </a:spcBef>
              <a:spcAft>
                <a:spcPts val="0"/>
              </a:spcAft>
              <a:buFont typeface="Arial" charset="0"/>
              <a:buNone/>
              <a:tabLst>
                <a:tab pos="457200" algn="l"/>
              </a:tabLst>
              <a:defRPr/>
            </a:pPr>
            <a:endParaRPr lang="es-ES_tradnl" sz="1600" dirty="0">
              <a:latin typeface="Times New Roman" pitchFamily="18" charset="0"/>
              <a:ea typeface="Times New Roman"/>
              <a:cs typeface="Times New Roman" pitchFamily="18" charset="0"/>
            </a:endParaRPr>
          </a:p>
          <a:p>
            <a:pPr indent="12700" algn="just" eaLnBrk="0" hangingPunct="0">
              <a:spcBef>
                <a:spcPct val="20000"/>
              </a:spcBef>
              <a:spcAft>
                <a:spcPts val="0"/>
              </a:spcAft>
              <a:buFont typeface="Arial" charset="0"/>
              <a:buNone/>
              <a:tabLst>
                <a:tab pos="457200" algn="l"/>
              </a:tabLst>
              <a:defRPr/>
            </a:pPr>
            <a:endParaRPr lang="es-ES_tradnl" sz="1600" dirty="0">
              <a:latin typeface="Times New Roman" pitchFamily="18" charset="0"/>
              <a:ea typeface="Times New Roman"/>
              <a:cs typeface="Times New Roman" pitchFamily="18" charset="0"/>
            </a:endParaRPr>
          </a:p>
          <a:p>
            <a:pPr indent="12700" algn="just" eaLnBrk="0" hangingPunct="0">
              <a:spcBef>
                <a:spcPct val="20000"/>
              </a:spcBef>
              <a:spcAft>
                <a:spcPts val="0"/>
              </a:spcAft>
              <a:buFont typeface="Arial" charset="0"/>
              <a:buNone/>
              <a:tabLst>
                <a:tab pos="457200" algn="l"/>
              </a:tabLst>
              <a:defRPr/>
            </a:pPr>
            <a:endParaRPr lang="es-ES_tradnl" sz="1600" dirty="0">
              <a:latin typeface="Times New Roman" pitchFamily="18" charset="0"/>
              <a:cs typeface="Times New Roman" pitchFamily="18" charset="0"/>
            </a:endParaRPr>
          </a:p>
          <a:p>
            <a:pPr indent="12700" algn="just" eaLnBrk="0" hangingPunct="0">
              <a:spcBef>
                <a:spcPct val="20000"/>
              </a:spcBef>
              <a:spcAft>
                <a:spcPts val="0"/>
              </a:spcAft>
              <a:buFont typeface="Arial" charset="0"/>
              <a:buNone/>
              <a:tabLst>
                <a:tab pos="457200" algn="l"/>
              </a:tabLst>
              <a:defRPr/>
            </a:pPr>
            <a:endParaRPr lang="es-ES" sz="1600" dirty="0">
              <a:latin typeface="Times New Roman" pitchFamily="18" charset="0"/>
              <a:cs typeface="Times New Roman" pitchFamily="18" charset="0"/>
            </a:endParaRPr>
          </a:p>
          <a:p>
            <a:pPr indent="12700" algn="just" eaLnBrk="0" hangingPunct="0">
              <a:spcBef>
                <a:spcPct val="20000"/>
              </a:spcBef>
              <a:spcAft>
                <a:spcPts val="0"/>
              </a:spcAft>
              <a:buFont typeface="Arial" charset="0"/>
              <a:buNone/>
              <a:tabLst>
                <a:tab pos="457200" algn="l"/>
              </a:tabLst>
              <a:defRPr/>
            </a:pPr>
            <a:endParaRPr lang="es-ES" sz="1600" dirty="0">
              <a:latin typeface="Times New Roman" pitchFamily="18" charset="0"/>
              <a:ea typeface="Times New Roman"/>
              <a:cs typeface="Times New Roman" pitchFamily="18" charset="0"/>
            </a:endParaRPr>
          </a:p>
          <a:p>
            <a:pPr marL="342900" indent="-342900" algn="just" eaLnBrk="0" hangingPunct="0">
              <a:spcBef>
                <a:spcPct val="20000"/>
              </a:spcBef>
              <a:buFont typeface="Arial" charset="0"/>
              <a:buNone/>
              <a:defRPr/>
            </a:pPr>
            <a:endParaRPr lang="es-ES" sz="1600" dirty="0">
              <a:latin typeface="Times New Roman" pitchFamily="18" charset="0"/>
              <a:cs typeface="Times New Roman" pitchFamily="18" charset="0"/>
            </a:endParaRPr>
          </a:p>
        </p:txBody>
      </p:sp>
      <p:graphicFrame>
        <p:nvGraphicFramePr>
          <p:cNvPr id="1026" name="Object 2"/>
          <p:cNvGraphicFramePr>
            <a:graphicFrameLocks noChangeAspect="1"/>
          </p:cNvGraphicFramePr>
          <p:nvPr/>
        </p:nvGraphicFramePr>
        <p:xfrm>
          <a:off x="1547813" y="1989138"/>
          <a:ext cx="2447925" cy="647700"/>
        </p:xfrm>
        <a:graphic>
          <a:graphicData uri="http://schemas.openxmlformats.org/presentationml/2006/ole">
            <p:oleObj spid="_x0000_s1026" name="Ecuación" r:id="rId4" imgW="1447560" imgH="431640" progId="Equation.3">
              <p:embed/>
            </p:oleObj>
          </a:graphicData>
        </a:graphic>
      </p:graphicFrame>
      <p:graphicFrame>
        <p:nvGraphicFramePr>
          <p:cNvPr id="1027" name="Object 8"/>
          <p:cNvGraphicFramePr>
            <a:graphicFrameLocks noChangeAspect="1"/>
          </p:cNvGraphicFramePr>
          <p:nvPr/>
        </p:nvGraphicFramePr>
        <p:xfrm>
          <a:off x="1893888" y="2708275"/>
          <a:ext cx="1165225" cy="504825"/>
        </p:xfrm>
        <a:graphic>
          <a:graphicData uri="http://schemas.openxmlformats.org/presentationml/2006/ole">
            <p:oleObj spid="_x0000_s1027" name="Ecuación" r:id="rId5" imgW="876240" imgH="393480" progId="Equation.3">
              <p:embed/>
            </p:oleObj>
          </a:graphicData>
        </a:graphic>
      </p:graphicFrame>
      <p:graphicFrame>
        <p:nvGraphicFramePr>
          <p:cNvPr id="1028" name="Object 9"/>
          <p:cNvGraphicFramePr>
            <a:graphicFrameLocks noChangeAspect="1"/>
          </p:cNvGraphicFramePr>
          <p:nvPr/>
        </p:nvGraphicFramePr>
        <p:xfrm>
          <a:off x="611188" y="3284538"/>
          <a:ext cx="1414462" cy="504825"/>
        </p:xfrm>
        <a:graphic>
          <a:graphicData uri="http://schemas.openxmlformats.org/presentationml/2006/ole">
            <p:oleObj spid="_x0000_s1028" name="Ecuación" r:id="rId6" imgW="1104840" imgH="393480" progId="Equation.3">
              <p:embed/>
            </p:oleObj>
          </a:graphicData>
        </a:graphic>
      </p:graphicFrame>
      <p:graphicFrame>
        <p:nvGraphicFramePr>
          <p:cNvPr id="1029" name="Object 12"/>
          <p:cNvGraphicFramePr>
            <a:graphicFrameLocks noChangeAspect="1"/>
          </p:cNvGraphicFramePr>
          <p:nvPr/>
        </p:nvGraphicFramePr>
        <p:xfrm>
          <a:off x="4787900" y="5445125"/>
          <a:ext cx="1411288" cy="576263"/>
        </p:xfrm>
        <a:graphic>
          <a:graphicData uri="http://schemas.openxmlformats.org/presentationml/2006/ole">
            <p:oleObj spid="_x0000_s1029" name="Ecuación" r:id="rId7" imgW="850680" imgH="393480" progId="Equation.3">
              <p:embed/>
            </p:oleObj>
          </a:graphicData>
        </a:graphic>
      </p:graphicFrame>
      <p:graphicFrame>
        <p:nvGraphicFramePr>
          <p:cNvPr id="1030" name="Object 6"/>
          <p:cNvGraphicFramePr>
            <a:graphicFrameLocks noChangeAspect="1"/>
          </p:cNvGraphicFramePr>
          <p:nvPr/>
        </p:nvGraphicFramePr>
        <p:xfrm>
          <a:off x="5364163" y="1557338"/>
          <a:ext cx="1871662" cy="334962"/>
        </p:xfrm>
        <a:graphic>
          <a:graphicData uri="http://schemas.openxmlformats.org/presentationml/2006/ole">
            <p:oleObj spid="_x0000_s1030" name="Ecuación" r:id="rId8" imgW="1054080" imgH="215640" progId="Equation.3">
              <p:embed/>
            </p:oleObj>
          </a:graphicData>
        </a:graphic>
      </p:graphicFrame>
      <p:grpSp>
        <p:nvGrpSpPr>
          <p:cNvPr id="1032" name="7 Grupo"/>
          <p:cNvGrpSpPr>
            <a:grpSpLocks/>
          </p:cNvGrpSpPr>
          <p:nvPr/>
        </p:nvGrpSpPr>
        <p:grpSpPr bwMode="auto">
          <a:xfrm>
            <a:off x="-85725" y="0"/>
            <a:ext cx="9309100" cy="6967538"/>
            <a:chOff x="-85344" y="0"/>
            <a:chExt cx="9308592" cy="6967728"/>
          </a:xfrm>
        </p:grpSpPr>
        <p:pic>
          <p:nvPicPr>
            <p:cNvPr id="1033" name="8 Imagen" descr="facultad de ingenieria.jpg"/>
            <p:cNvPicPr>
              <a:picLocks noChangeAspect="1"/>
            </p:cNvPicPr>
            <p:nvPr/>
          </p:nvPicPr>
          <p:blipFill>
            <a:blip r:embed="rId9"/>
            <a:srcRect/>
            <a:stretch>
              <a:fillRect/>
            </a:stretch>
          </p:blipFill>
          <p:spPr bwMode="auto">
            <a:xfrm>
              <a:off x="0" y="0"/>
              <a:ext cx="2123728" cy="897836"/>
            </a:xfrm>
            <a:prstGeom prst="rect">
              <a:avLst/>
            </a:prstGeom>
            <a:noFill/>
            <a:ln w="9525">
              <a:noFill/>
              <a:miter lim="800000"/>
              <a:headEnd/>
              <a:tailEnd/>
            </a:ln>
          </p:spPr>
        </p:pic>
        <p:sp>
          <p:nvSpPr>
            <p:cNvPr id="10"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1035"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1036"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468313" y="947738"/>
            <a:ext cx="8229600" cy="5649912"/>
          </a:xfrm>
          <a:prstGeom prst="rect">
            <a:avLst/>
          </a:prstGeom>
        </p:spPr>
        <p:txBody>
          <a:bodyPr/>
          <a:lstStyle/>
          <a:p>
            <a:pPr indent="12700" algn="just" eaLnBrk="0" hangingPunct="0">
              <a:spcBef>
                <a:spcPct val="20000"/>
              </a:spcBef>
              <a:spcAft>
                <a:spcPts val="0"/>
              </a:spcAft>
              <a:buFont typeface="Arial" charset="0"/>
              <a:buNone/>
              <a:tabLst>
                <a:tab pos="457200" algn="l"/>
              </a:tabLst>
              <a:defRPr/>
            </a:pPr>
            <a:r>
              <a:rPr lang="es-ES_tradnl" sz="1600" b="1" dirty="0">
                <a:latin typeface="Times New Roman" pitchFamily="18" charset="0"/>
                <a:cs typeface="Times New Roman" pitchFamily="18" charset="0"/>
              </a:rPr>
              <a:t>3) Ecuación de costo</a:t>
            </a:r>
            <a:r>
              <a:rPr lang="es-ES_tradnl" sz="1600" dirty="0">
                <a:latin typeface="Times New Roman" pitchFamily="18" charset="0"/>
                <a:cs typeface="Times New Roman" pitchFamily="18" charset="0"/>
              </a:rPr>
              <a:t>. Suponga que el costo para producir 10 unidades de un producto es $ 40 y el costo para 20  unidades es $ 70. Si el costo   c, está relacionado de manera lineal con la producción,  q, determine el costo de producir 35 unidades.</a:t>
            </a:r>
          </a:p>
          <a:p>
            <a:pPr indent="12700" algn="just" eaLnBrk="0" hangingPunct="0">
              <a:spcBef>
                <a:spcPct val="20000"/>
              </a:spcBef>
              <a:spcAft>
                <a:spcPts val="0"/>
              </a:spcAft>
              <a:buFont typeface="Arial" charset="0"/>
              <a:buNone/>
              <a:tabLst>
                <a:tab pos="457200" algn="l"/>
              </a:tabLst>
              <a:defRPr/>
            </a:pPr>
            <a:r>
              <a:rPr lang="es-ES_tradnl" sz="1600" b="1" dirty="0">
                <a:latin typeface="Times New Roman" pitchFamily="18" charset="0"/>
                <a:cs typeface="Times New Roman" pitchFamily="18" charset="0"/>
              </a:rPr>
              <a:t>Solución:</a:t>
            </a:r>
          </a:p>
          <a:p>
            <a:pPr indent="12700" algn="just" eaLnBrk="0" hangingPunct="0">
              <a:spcBef>
                <a:spcPct val="20000"/>
              </a:spcBef>
              <a:spcAft>
                <a:spcPts val="0"/>
              </a:spcAft>
              <a:buFont typeface="Arial" charset="0"/>
              <a:buNone/>
              <a:tabLst>
                <a:tab pos="457200" algn="l"/>
              </a:tabLst>
              <a:defRPr/>
            </a:pPr>
            <a:r>
              <a:rPr lang="es-ES_tradnl" sz="1600" dirty="0">
                <a:latin typeface="Times New Roman" pitchFamily="18" charset="0"/>
                <a:cs typeface="Times New Roman" pitchFamily="18" charset="0"/>
              </a:rPr>
              <a:t>La función de costos está dada por                                      , luego el costo de producir 35 unidades es  $115.</a:t>
            </a:r>
          </a:p>
          <a:p>
            <a:pPr indent="12700" algn="just" eaLnBrk="0" hangingPunct="0">
              <a:spcBef>
                <a:spcPct val="20000"/>
              </a:spcBef>
              <a:spcAft>
                <a:spcPts val="0"/>
              </a:spcAft>
              <a:buFont typeface="Arial" charset="0"/>
              <a:buNone/>
              <a:tabLst>
                <a:tab pos="457200" algn="l"/>
              </a:tabLst>
              <a:defRPr/>
            </a:pPr>
            <a:endParaRPr lang="es-ES_tradnl" sz="1600" dirty="0">
              <a:latin typeface="Times New Roman" pitchFamily="18" charset="0"/>
              <a:cs typeface="Times New Roman" pitchFamily="18" charset="0"/>
            </a:endParaRPr>
          </a:p>
          <a:p>
            <a:pPr indent="12700" algn="just" eaLnBrk="0" hangingPunct="0">
              <a:spcBef>
                <a:spcPct val="20000"/>
              </a:spcBef>
              <a:spcAft>
                <a:spcPts val="0"/>
              </a:spcAft>
              <a:buFont typeface="Arial" charset="0"/>
              <a:buNone/>
              <a:tabLst>
                <a:tab pos="457200" algn="l"/>
              </a:tabLst>
              <a:defRPr/>
            </a:pPr>
            <a:endParaRPr lang="es-ES_tradnl" sz="1600" dirty="0">
              <a:latin typeface="Times New Roman" pitchFamily="18" charset="0"/>
              <a:cs typeface="Times New Roman" pitchFamily="18" charset="0"/>
            </a:endParaRPr>
          </a:p>
          <a:p>
            <a:pPr indent="12700" algn="just" eaLnBrk="0" hangingPunct="0">
              <a:spcBef>
                <a:spcPct val="20000"/>
              </a:spcBef>
              <a:spcAft>
                <a:spcPts val="0"/>
              </a:spcAft>
              <a:buFont typeface="Arial" charset="0"/>
              <a:buNone/>
              <a:tabLst>
                <a:tab pos="457200" algn="l"/>
              </a:tabLst>
              <a:defRPr/>
            </a:pPr>
            <a:r>
              <a:rPr lang="es-ES_tradnl" sz="1600" b="1" dirty="0">
                <a:latin typeface="Times New Roman" pitchFamily="18" charset="0"/>
                <a:cs typeface="Times New Roman" pitchFamily="18" charset="0"/>
              </a:rPr>
              <a:t>4) Tarifas de electricidad.</a:t>
            </a:r>
            <a:r>
              <a:rPr lang="es-ES_tradnl" sz="1600" dirty="0">
                <a:latin typeface="Times New Roman" pitchFamily="18" charset="0"/>
                <a:cs typeface="Times New Roman" pitchFamily="18" charset="0"/>
              </a:rPr>
              <a:t> Una compañía de electricidad cobra a clientes residenciales 125 centavos por kilowatt-hora más un cargo base mensual. La factura mensual de un cliente viene con $ 51,65 por 380 kilowatt-hora. Determine una función lineal que describa el monto total por concepto de electricidad, si x es el número de kilowatt-hora utilizados en un mes.</a:t>
            </a:r>
          </a:p>
          <a:p>
            <a:pPr indent="12700" algn="just" eaLnBrk="0" hangingPunct="0">
              <a:spcBef>
                <a:spcPct val="20000"/>
              </a:spcBef>
              <a:spcAft>
                <a:spcPts val="0"/>
              </a:spcAft>
              <a:buFont typeface="Arial" charset="0"/>
              <a:buNone/>
              <a:tabLst>
                <a:tab pos="457200" algn="l"/>
              </a:tabLst>
              <a:defRPr/>
            </a:pPr>
            <a:r>
              <a:rPr lang="es-ES_tradnl" sz="1600" b="1" dirty="0">
                <a:latin typeface="Times New Roman" pitchFamily="18" charset="0"/>
                <a:cs typeface="Times New Roman" pitchFamily="18" charset="0"/>
              </a:rPr>
              <a:t>Solución:</a:t>
            </a:r>
          </a:p>
          <a:p>
            <a:pPr indent="12700" algn="just" eaLnBrk="0" hangingPunct="0">
              <a:spcBef>
                <a:spcPct val="20000"/>
              </a:spcBef>
              <a:spcAft>
                <a:spcPts val="0"/>
              </a:spcAft>
              <a:buFont typeface="Arial" charset="0"/>
              <a:buNone/>
              <a:tabLst>
                <a:tab pos="457200" algn="l"/>
              </a:tabLst>
              <a:defRPr/>
            </a:pPr>
            <a:r>
              <a:rPr lang="es-ES_tradnl" sz="1600" dirty="0">
                <a:latin typeface="Times New Roman" pitchFamily="18" charset="0"/>
                <a:cs typeface="Times New Roman" pitchFamily="18" charset="0"/>
              </a:rPr>
              <a:t>Supongamos que la función lineal buscada está dada por                               , donde m se denomina pendiente de la recta y n es la intersección de la recta con el eje y.</a:t>
            </a:r>
          </a:p>
          <a:p>
            <a:pPr indent="12700" algn="just" eaLnBrk="0" hangingPunct="0">
              <a:spcBef>
                <a:spcPct val="20000"/>
              </a:spcBef>
              <a:spcAft>
                <a:spcPts val="0"/>
              </a:spcAft>
              <a:buFont typeface="Arial" charset="0"/>
              <a:buNone/>
              <a:tabLst>
                <a:tab pos="457200" algn="l"/>
              </a:tabLst>
              <a:defRPr/>
            </a:pPr>
            <a:r>
              <a:rPr lang="es-ES_tradnl" sz="1600" dirty="0">
                <a:latin typeface="Times New Roman" pitchFamily="18" charset="0"/>
                <a:cs typeface="Times New Roman" pitchFamily="18" charset="0"/>
              </a:rPr>
              <a:t>Como la empresa cobra 125 centavos por kilowatt-hora                                         Si reemplazamos el punto (380,51.65), obtenemos el valor de n y luego obtenemos nuestra función   </a:t>
            </a:r>
          </a:p>
          <a:p>
            <a:pPr indent="12700" algn="just" eaLnBrk="0" hangingPunct="0">
              <a:spcBef>
                <a:spcPct val="20000"/>
              </a:spcBef>
              <a:spcAft>
                <a:spcPts val="0"/>
              </a:spcAft>
              <a:buFont typeface="Arial" charset="0"/>
              <a:buNone/>
              <a:tabLst>
                <a:tab pos="457200" algn="l"/>
              </a:tabLst>
              <a:defRPr/>
            </a:pPr>
            <a:endParaRPr lang="es-ES_tradnl" sz="1600" dirty="0">
              <a:latin typeface="Times New Roman" pitchFamily="18" charset="0"/>
              <a:cs typeface="Times New Roman" pitchFamily="18" charset="0"/>
            </a:endParaRPr>
          </a:p>
          <a:p>
            <a:pPr indent="12700" algn="just" eaLnBrk="0" hangingPunct="0">
              <a:spcBef>
                <a:spcPct val="20000"/>
              </a:spcBef>
              <a:spcAft>
                <a:spcPts val="0"/>
              </a:spcAft>
              <a:buFont typeface="Arial" charset="0"/>
              <a:buNone/>
              <a:tabLst>
                <a:tab pos="457200" algn="l"/>
              </a:tabLst>
              <a:defRPr/>
            </a:pPr>
            <a:endParaRPr lang="es-ES_tradnl" sz="1600" dirty="0">
              <a:latin typeface="Times New Roman" pitchFamily="18" charset="0"/>
              <a:cs typeface="Times New Roman" pitchFamily="18" charset="0"/>
            </a:endParaRPr>
          </a:p>
          <a:p>
            <a:pPr marL="342900" indent="-342900" algn="just" eaLnBrk="0" hangingPunct="0">
              <a:spcBef>
                <a:spcPct val="20000"/>
              </a:spcBef>
              <a:buFont typeface="Arial" charset="0"/>
              <a:buNone/>
              <a:defRPr/>
            </a:pPr>
            <a:endParaRPr lang="es-ES" sz="1600" dirty="0">
              <a:latin typeface="Times New Roman" pitchFamily="18" charset="0"/>
              <a:cs typeface="Times New Roman" pitchFamily="18" charset="0"/>
            </a:endParaRPr>
          </a:p>
        </p:txBody>
      </p:sp>
      <p:graphicFrame>
        <p:nvGraphicFramePr>
          <p:cNvPr id="2050" name="Object 2"/>
          <p:cNvGraphicFramePr>
            <a:graphicFrameLocks noChangeAspect="1"/>
          </p:cNvGraphicFramePr>
          <p:nvPr/>
        </p:nvGraphicFramePr>
        <p:xfrm>
          <a:off x="3563938" y="2090738"/>
          <a:ext cx="1584325" cy="258762"/>
        </p:xfrm>
        <a:graphic>
          <a:graphicData uri="http://schemas.openxmlformats.org/presentationml/2006/ole">
            <p:oleObj spid="_x0000_s2050" name="Ecuación" r:id="rId4" imgW="914400" imgH="203040" progId="Equation.3">
              <p:embed/>
            </p:oleObj>
          </a:graphicData>
        </a:graphic>
      </p:graphicFrame>
      <p:graphicFrame>
        <p:nvGraphicFramePr>
          <p:cNvPr id="2051" name="Object 3"/>
          <p:cNvGraphicFramePr>
            <a:graphicFrameLocks noChangeAspect="1"/>
          </p:cNvGraphicFramePr>
          <p:nvPr/>
        </p:nvGraphicFramePr>
        <p:xfrm>
          <a:off x="5786438" y="4508500"/>
          <a:ext cx="1489075" cy="296863"/>
        </p:xfrm>
        <a:graphic>
          <a:graphicData uri="http://schemas.openxmlformats.org/presentationml/2006/ole">
            <p:oleObj spid="_x0000_s2051" name="Ecuación" r:id="rId5" imgW="952200" imgH="203040" progId="Equation.3">
              <p:embed/>
            </p:oleObj>
          </a:graphicData>
        </a:graphic>
      </p:graphicFrame>
      <p:graphicFrame>
        <p:nvGraphicFramePr>
          <p:cNvPr id="2052" name="Object 4"/>
          <p:cNvGraphicFramePr>
            <a:graphicFrameLocks noChangeAspect="1"/>
          </p:cNvGraphicFramePr>
          <p:nvPr/>
        </p:nvGraphicFramePr>
        <p:xfrm>
          <a:off x="5354638" y="5013325"/>
          <a:ext cx="1747837" cy="287338"/>
        </p:xfrm>
        <a:graphic>
          <a:graphicData uri="http://schemas.openxmlformats.org/presentationml/2006/ole">
            <p:oleObj spid="_x0000_s2052" name="Ecuación" r:id="rId6" imgW="1168200" imgH="203040" progId="Equation.3">
              <p:embed/>
            </p:oleObj>
          </a:graphicData>
        </a:graphic>
      </p:graphicFrame>
      <p:graphicFrame>
        <p:nvGraphicFramePr>
          <p:cNvPr id="2053" name="Object 5"/>
          <p:cNvGraphicFramePr>
            <a:graphicFrameLocks noChangeAspect="1"/>
          </p:cNvGraphicFramePr>
          <p:nvPr/>
        </p:nvGraphicFramePr>
        <p:xfrm>
          <a:off x="3213100" y="5661025"/>
          <a:ext cx="1995488" cy="360363"/>
        </p:xfrm>
        <a:graphic>
          <a:graphicData uri="http://schemas.openxmlformats.org/presentationml/2006/ole">
            <p:oleObj spid="_x0000_s2053" name="Ecuación" r:id="rId7" imgW="1307880" imgH="203040" progId="Equation.3">
              <p:embed/>
            </p:oleObj>
          </a:graphicData>
        </a:graphic>
      </p:graphicFrame>
      <p:grpSp>
        <p:nvGrpSpPr>
          <p:cNvPr id="2055" name="7 Grupo"/>
          <p:cNvGrpSpPr>
            <a:grpSpLocks/>
          </p:cNvGrpSpPr>
          <p:nvPr/>
        </p:nvGrpSpPr>
        <p:grpSpPr bwMode="auto">
          <a:xfrm>
            <a:off x="-85725" y="0"/>
            <a:ext cx="9309100" cy="6967538"/>
            <a:chOff x="-85344" y="0"/>
            <a:chExt cx="9308592" cy="6967728"/>
          </a:xfrm>
        </p:grpSpPr>
        <p:pic>
          <p:nvPicPr>
            <p:cNvPr id="2056" name="8 Imagen" descr="facultad de ingenieria.jpg"/>
            <p:cNvPicPr>
              <a:picLocks noChangeAspect="1"/>
            </p:cNvPicPr>
            <p:nvPr/>
          </p:nvPicPr>
          <p:blipFill>
            <a:blip r:embed="rId8"/>
            <a:srcRect/>
            <a:stretch>
              <a:fillRect/>
            </a:stretch>
          </p:blipFill>
          <p:spPr bwMode="auto">
            <a:xfrm>
              <a:off x="0" y="0"/>
              <a:ext cx="2123728" cy="897836"/>
            </a:xfrm>
            <a:prstGeom prst="rect">
              <a:avLst/>
            </a:prstGeom>
            <a:noFill/>
            <a:ln w="9525">
              <a:noFill/>
              <a:miter lim="800000"/>
              <a:headEnd/>
              <a:tailEnd/>
            </a:ln>
          </p:spPr>
        </p:pic>
        <p:sp>
          <p:nvSpPr>
            <p:cNvPr id="9"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2058"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2059"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Marcador de contenido"/>
          <p:cNvSpPr txBox="1">
            <a:spLocks/>
          </p:cNvSpPr>
          <p:nvPr/>
        </p:nvSpPr>
        <p:spPr bwMode="auto">
          <a:xfrm>
            <a:off x="457200" y="876300"/>
            <a:ext cx="8229600" cy="5073650"/>
          </a:xfrm>
          <a:prstGeom prst="rect">
            <a:avLst/>
          </a:prstGeom>
          <a:noFill/>
          <a:ln w="9525">
            <a:noFill/>
            <a:miter lim="800000"/>
            <a:headEnd/>
            <a:tailEnd/>
          </a:ln>
        </p:spPr>
        <p:txBody>
          <a:bodyPr/>
          <a:lstStyle/>
          <a:p>
            <a:pPr indent="12700" algn="just" eaLnBrk="0" hangingPunct="0">
              <a:spcBef>
                <a:spcPct val="20000"/>
              </a:spcBef>
              <a:buFont typeface="Arial" charset="0"/>
              <a:buNone/>
            </a:pPr>
            <a:endParaRPr lang="es-ES_tradnl" sz="1600">
              <a:latin typeface="Times New Roman" pitchFamily="18" charset="0"/>
              <a:cs typeface="Times New Roman" pitchFamily="18" charset="0"/>
            </a:endParaRPr>
          </a:p>
          <a:p>
            <a:pPr indent="12700" algn="just" eaLnBrk="0" hangingPunct="0">
              <a:spcBef>
                <a:spcPct val="20000"/>
              </a:spcBef>
              <a:buFont typeface="Arial" charset="0"/>
              <a:buNone/>
            </a:pPr>
            <a:r>
              <a:rPr lang="es-ES_tradnl" sz="1600" b="1">
                <a:latin typeface="Times New Roman" pitchFamily="18" charset="0"/>
                <a:cs typeface="Times New Roman" pitchFamily="18" charset="0"/>
              </a:rPr>
              <a:t>5) Depreciación.</a:t>
            </a:r>
            <a:r>
              <a:rPr lang="es-ES_tradnl" sz="1600">
                <a:latin typeface="Times New Roman" pitchFamily="18" charset="0"/>
                <a:cs typeface="Times New Roman" pitchFamily="18" charset="0"/>
              </a:rPr>
              <a:t> Suponga que el valor de una pieza de maquinaria disminuye cada año en 10% de su valor original. Si el valor original es $8000, determine una ecuación que exprese el valor  V de la maquinaria  t años después de su compra, en donde  0 &lt; t &lt; 10. Haga un bosquejo de la ecuación, seleccione t como el eje horizontal y V  como el eje vertical. ¿ Cuál es la pendiente de la recta resultante? Este método de considerar el valor del equipo se denomina </a:t>
            </a:r>
            <a:r>
              <a:rPr lang="es-ES_tradnl" sz="1600" b="1">
                <a:latin typeface="Times New Roman" pitchFamily="18" charset="0"/>
                <a:cs typeface="Times New Roman" pitchFamily="18" charset="0"/>
              </a:rPr>
              <a:t>depreciación lineal</a:t>
            </a:r>
            <a:r>
              <a:rPr lang="es-ES_tradnl" sz="1600">
                <a:latin typeface="Times New Roman" pitchFamily="18" charset="0"/>
                <a:cs typeface="Times New Roman" pitchFamily="18" charset="0"/>
              </a:rPr>
              <a:t>.</a:t>
            </a:r>
          </a:p>
          <a:p>
            <a:pPr indent="12700" algn="just" eaLnBrk="0" hangingPunct="0">
              <a:spcBef>
                <a:spcPct val="20000"/>
              </a:spcBef>
              <a:buFont typeface="Arial" charset="0"/>
              <a:buNone/>
            </a:pPr>
            <a:r>
              <a:rPr lang="es-ES_tradnl" sz="1600" b="1">
                <a:latin typeface="Times New Roman" pitchFamily="18" charset="0"/>
                <a:cs typeface="Times New Roman" pitchFamily="18" charset="0"/>
              </a:rPr>
              <a:t>Solución:</a:t>
            </a:r>
          </a:p>
          <a:p>
            <a:pPr indent="12700" algn="just" eaLnBrk="0" hangingPunct="0">
              <a:spcBef>
                <a:spcPct val="20000"/>
              </a:spcBef>
              <a:buFont typeface="Arial" charset="0"/>
              <a:buNone/>
            </a:pPr>
            <a:r>
              <a:rPr lang="es-ES_tradnl" sz="1600">
                <a:latin typeface="Times New Roman" pitchFamily="18" charset="0"/>
                <a:cs typeface="Times New Roman" pitchFamily="18" charset="0"/>
              </a:rPr>
              <a:t>El valor de la máquina con respecto al tiempo t, está dado por  V = -800 t + 8000 y su pendiente es m=-800</a:t>
            </a:r>
          </a:p>
          <a:p>
            <a:pPr indent="12700" algn="just" eaLnBrk="0" hangingPunct="0">
              <a:spcBef>
                <a:spcPct val="20000"/>
              </a:spcBef>
              <a:buFont typeface="Arial" charset="0"/>
              <a:buNone/>
            </a:pPr>
            <a:endParaRPr lang="es-ES_tradnl" sz="1600">
              <a:latin typeface="Times New Roman" pitchFamily="18" charset="0"/>
              <a:cs typeface="Times New Roman" pitchFamily="18" charset="0"/>
            </a:endParaRPr>
          </a:p>
          <a:p>
            <a:pPr indent="12700" algn="just" eaLnBrk="0" hangingPunct="0">
              <a:spcBef>
                <a:spcPct val="20000"/>
              </a:spcBef>
              <a:buFont typeface="Arial" charset="0"/>
              <a:buNone/>
            </a:pPr>
            <a:endParaRPr lang="es-ES_tradnl" sz="1600">
              <a:latin typeface="Times New Roman" pitchFamily="18" charset="0"/>
              <a:cs typeface="Times New Roman" pitchFamily="18" charset="0"/>
            </a:endParaRPr>
          </a:p>
          <a:p>
            <a:pPr indent="12700" algn="just" eaLnBrk="0" hangingPunct="0">
              <a:spcBef>
                <a:spcPct val="20000"/>
              </a:spcBef>
              <a:buFont typeface="Arial" charset="0"/>
              <a:buNone/>
            </a:pPr>
            <a:endParaRPr lang="es-ES_tradnl" sz="1600">
              <a:latin typeface="Times New Roman" pitchFamily="18" charset="0"/>
              <a:cs typeface="Times New Roman" pitchFamily="18" charset="0"/>
            </a:endParaRPr>
          </a:p>
          <a:p>
            <a:pPr indent="12700" algn="just" eaLnBrk="0" hangingPunct="0">
              <a:spcBef>
                <a:spcPct val="20000"/>
              </a:spcBef>
              <a:buFont typeface="Arial" charset="0"/>
              <a:buNone/>
            </a:pPr>
            <a:endParaRPr lang="es-ES_tradnl" sz="1600">
              <a:latin typeface="Times New Roman" pitchFamily="18" charset="0"/>
              <a:cs typeface="Times New Roman" pitchFamily="18" charset="0"/>
            </a:endParaRPr>
          </a:p>
          <a:p>
            <a:pPr indent="12700" algn="just" eaLnBrk="0" hangingPunct="0">
              <a:spcBef>
                <a:spcPct val="20000"/>
              </a:spcBef>
              <a:buFont typeface="Arial" charset="0"/>
              <a:buNone/>
            </a:pPr>
            <a:endParaRPr lang="es-ES" sz="1600">
              <a:latin typeface="Times New Roman" pitchFamily="18" charset="0"/>
              <a:cs typeface="Times New Roman" pitchFamily="18" charset="0"/>
            </a:endParaRPr>
          </a:p>
          <a:p>
            <a:pPr indent="12700" algn="just" eaLnBrk="0" hangingPunct="0">
              <a:spcBef>
                <a:spcPct val="20000"/>
              </a:spcBef>
              <a:buFont typeface="Arial" charset="0"/>
              <a:buNone/>
            </a:pPr>
            <a:endParaRPr lang="es-ES" sz="1600">
              <a:latin typeface="Times New Roman" pitchFamily="18" charset="0"/>
              <a:cs typeface="Times New Roman" pitchFamily="18" charset="0"/>
            </a:endParaRPr>
          </a:p>
          <a:p>
            <a:pPr indent="12700" algn="just" eaLnBrk="0" hangingPunct="0">
              <a:spcBef>
                <a:spcPct val="20000"/>
              </a:spcBef>
              <a:buFont typeface="Arial" charset="0"/>
              <a:buNone/>
            </a:pPr>
            <a:endParaRPr lang="es-ES" sz="1600">
              <a:latin typeface="Times New Roman" pitchFamily="18" charset="0"/>
              <a:cs typeface="Times New Roman" pitchFamily="18" charset="0"/>
            </a:endParaRPr>
          </a:p>
        </p:txBody>
      </p:sp>
      <p:cxnSp>
        <p:nvCxnSpPr>
          <p:cNvPr id="3" name="2 Conector recto de flecha"/>
          <p:cNvCxnSpPr/>
          <p:nvPr/>
        </p:nvCxnSpPr>
        <p:spPr>
          <a:xfrm>
            <a:off x="2843213" y="4579938"/>
            <a:ext cx="2952750" cy="1587"/>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 name="3 Conector recto de flecha"/>
          <p:cNvCxnSpPr/>
          <p:nvPr/>
        </p:nvCxnSpPr>
        <p:spPr>
          <a:xfrm rot="5400000">
            <a:off x="2951956" y="4544219"/>
            <a:ext cx="2232025"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4581" name="12 CuadroTexto"/>
          <p:cNvSpPr txBox="1">
            <a:spLocks noChangeArrowheads="1"/>
          </p:cNvSpPr>
          <p:nvPr/>
        </p:nvSpPr>
        <p:spPr bwMode="auto">
          <a:xfrm>
            <a:off x="3419475" y="3932238"/>
            <a:ext cx="1079500" cy="368300"/>
          </a:xfrm>
          <a:prstGeom prst="rect">
            <a:avLst/>
          </a:prstGeom>
          <a:noFill/>
          <a:ln w="9525">
            <a:noFill/>
            <a:miter lim="800000"/>
            <a:headEnd/>
            <a:tailEnd/>
          </a:ln>
        </p:spPr>
        <p:txBody>
          <a:bodyPr>
            <a:spAutoFit/>
          </a:bodyPr>
          <a:lstStyle/>
          <a:p>
            <a:r>
              <a:rPr lang="es-ES_tradnl"/>
              <a:t>8000</a:t>
            </a:r>
            <a:endParaRPr lang="es-ES"/>
          </a:p>
        </p:txBody>
      </p:sp>
      <p:sp>
        <p:nvSpPr>
          <p:cNvPr id="24582" name="11 CuadroTexto"/>
          <p:cNvSpPr txBox="1">
            <a:spLocks noChangeArrowheads="1"/>
          </p:cNvSpPr>
          <p:nvPr/>
        </p:nvSpPr>
        <p:spPr bwMode="auto">
          <a:xfrm>
            <a:off x="4787900" y="4291013"/>
            <a:ext cx="647700" cy="369887"/>
          </a:xfrm>
          <a:prstGeom prst="rect">
            <a:avLst/>
          </a:prstGeom>
          <a:noFill/>
          <a:ln w="9525">
            <a:noFill/>
            <a:miter lim="800000"/>
            <a:headEnd/>
            <a:tailEnd/>
          </a:ln>
        </p:spPr>
        <p:txBody>
          <a:bodyPr>
            <a:spAutoFit/>
          </a:bodyPr>
          <a:lstStyle/>
          <a:p>
            <a:r>
              <a:rPr lang="es-ES_tradnl"/>
              <a:t>10</a:t>
            </a:r>
            <a:endParaRPr lang="es-ES"/>
          </a:p>
        </p:txBody>
      </p:sp>
      <p:cxnSp>
        <p:nvCxnSpPr>
          <p:cNvPr id="11" name="10 Conector recto"/>
          <p:cNvCxnSpPr/>
          <p:nvPr/>
        </p:nvCxnSpPr>
        <p:spPr>
          <a:xfrm>
            <a:off x="4067175" y="3932238"/>
            <a:ext cx="792163" cy="6477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584" name="7 Grupo"/>
          <p:cNvGrpSpPr>
            <a:grpSpLocks/>
          </p:cNvGrpSpPr>
          <p:nvPr/>
        </p:nvGrpSpPr>
        <p:grpSpPr bwMode="auto">
          <a:xfrm>
            <a:off x="-85725" y="0"/>
            <a:ext cx="9309100" cy="6967538"/>
            <a:chOff x="-85344" y="0"/>
            <a:chExt cx="9308592" cy="6967728"/>
          </a:xfrm>
        </p:grpSpPr>
        <p:pic>
          <p:nvPicPr>
            <p:cNvPr id="24585" name="8 Imagen" descr="facultad de ingenieria.jpg"/>
            <p:cNvPicPr>
              <a:picLocks noChangeAspect="1"/>
            </p:cNvPicPr>
            <p:nvPr/>
          </p:nvPicPr>
          <p:blipFill>
            <a:blip r:embed="rId3"/>
            <a:srcRect/>
            <a:stretch>
              <a:fillRect/>
            </a:stretch>
          </p:blipFill>
          <p:spPr bwMode="auto">
            <a:xfrm>
              <a:off x="0" y="0"/>
              <a:ext cx="2123728" cy="897836"/>
            </a:xfrm>
            <a:prstGeom prst="rect">
              <a:avLst/>
            </a:prstGeom>
            <a:noFill/>
            <a:ln w="9525">
              <a:noFill/>
              <a:miter lim="800000"/>
              <a:headEnd/>
              <a:tailEnd/>
            </a:ln>
          </p:spPr>
        </p:pic>
        <p:sp>
          <p:nvSpPr>
            <p:cNvPr id="10"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24587"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24588"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750" y="1084263"/>
            <a:ext cx="8064500" cy="4276725"/>
          </a:xfrm>
          <a:prstGeom prst="rect">
            <a:avLst/>
          </a:prstGeom>
        </p:spPr>
        <p:txBody>
          <a:bodyPr>
            <a:spAutoFit/>
          </a:bodyPr>
          <a:lstStyle/>
          <a:p>
            <a:pPr indent="12700" algn="just">
              <a:buFont typeface="Arial" charset="0"/>
              <a:buNone/>
              <a:defRPr/>
            </a:pPr>
            <a:r>
              <a:rPr lang="es-ES_tradnl" sz="1600" b="1" dirty="0">
                <a:solidFill>
                  <a:prstClr val="black"/>
                </a:solidFill>
                <a:latin typeface="Times New Roman" pitchFamily="18" charset="0"/>
                <a:cs typeface="Times New Roman" pitchFamily="18" charset="0"/>
              </a:rPr>
              <a:t>6) Apreciación.</a:t>
            </a:r>
            <a:r>
              <a:rPr lang="es-ES_tradnl" sz="1600" dirty="0">
                <a:solidFill>
                  <a:prstClr val="black"/>
                </a:solidFill>
                <a:latin typeface="Times New Roman" pitchFamily="18" charset="0"/>
                <a:cs typeface="Times New Roman" pitchFamily="18" charset="0"/>
              </a:rPr>
              <a:t> Un nuevo edificio de apartamentos se vendió por  $ 960000 cinco años después de que se compró. Los propietarios originales calcularon que el edificio  se apreciaba $ 45000 por año, mientras ellos  fuesen los propietarios. Determine  una función lineal  que describa  la apreciación del edificio, si x  es el número de años desde la compra original.</a:t>
            </a:r>
            <a:endParaRPr lang="es-ES" sz="1600" dirty="0">
              <a:solidFill>
                <a:prstClr val="black"/>
              </a:solidFill>
              <a:latin typeface="Times New Roman" pitchFamily="18" charset="0"/>
              <a:cs typeface="Times New Roman" pitchFamily="18" charset="0"/>
            </a:endParaRPr>
          </a:p>
          <a:p>
            <a:pPr algn="just">
              <a:buFont typeface="Arial" charset="0"/>
              <a:buNone/>
              <a:defRPr/>
            </a:pPr>
            <a:r>
              <a:rPr lang="es-ES_tradnl" sz="1600" b="1" dirty="0">
                <a:latin typeface="Times New Roman" pitchFamily="18" charset="0"/>
                <a:cs typeface="Times New Roman" pitchFamily="18" charset="0"/>
              </a:rPr>
              <a:t>Solución:</a:t>
            </a:r>
          </a:p>
          <a:p>
            <a:pPr algn="just">
              <a:buFont typeface="Arial" charset="0"/>
              <a:buNone/>
              <a:defRPr/>
            </a:pPr>
            <a:r>
              <a:rPr lang="es-ES_tradnl" sz="1600" dirty="0">
                <a:latin typeface="Times New Roman" pitchFamily="18" charset="0"/>
                <a:cs typeface="Times New Roman" pitchFamily="18" charset="0"/>
              </a:rPr>
              <a:t>La apreciación después de la compra  está dada por A (x) = 45000 (x – 5)  +  960000</a:t>
            </a:r>
          </a:p>
          <a:p>
            <a:pPr algn="just">
              <a:buFont typeface="Arial" charset="0"/>
              <a:buNone/>
              <a:defRPr/>
            </a:pPr>
            <a:r>
              <a:rPr lang="es-ES_tradnl" sz="1600" dirty="0">
                <a:latin typeface="Times New Roman" pitchFamily="18" charset="0"/>
                <a:cs typeface="Times New Roman" pitchFamily="18" charset="0"/>
              </a:rPr>
              <a:t>Luego  A (x) =  45000 x  +  735000</a:t>
            </a:r>
          </a:p>
          <a:p>
            <a:pPr algn="just">
              <a:buFont typeface="Arial" charset="0"/>
              <a:buNone/>
              <a:defRPr/>
            </a:pPr>
            <a:endParaRPr lang="es-ES_tradnl" sz="1600" dirty="0">
              <a:latin typeface="Times New Roman" pitchFamily="18" charset="0"/>
              <a:cs typeface="Times New Roman" pitchFamily="18" charset="0"/>
            </a:endParaRPr>
          </a:p>
          <a:p>
            <a:pPr indent="12700" algn="just">
              <a:buFont typeface="Arial" charset="0"/>
              <a:buNone/>
              <a:defRPr/>
            </a:pPr>
            <a:endParaRPr lang="es-ES_tradnl" sz="1600" b="1" dirty="0">
              <a:latin typeface="Times New Roman" pitchFamily="18" charset="0"/>
              <a:cs typeface="Times New Roman" pitchFamily="18" charset="0"/>
            </a:endParaRPr>
          </a:p>
          <a:p>
            <a:pPr indent="12700" algn="just">
              <a:buFont typeface="Arial" charset="0"/>
              <a:buNone/>
              <a:defRPr/>
            </a:pPr>
            <a:endParaRPr lang="es-ES_tradnl" sz="1600" b="1" dirty="0">
              <a:latin typeface="Times New Roman" pitchFamily="18" charset="0"/>
              <a:cs typeface="Times New Roman" pitchFamily="18" charset="0"/>
            </a:endParaRPr>
          </a:p>
          <a:p>
            <a:pPr indent="12700" algn="just">
              <a:buFont typeface="Arial" charset="0"/>
              <a:buNone/>
              <a:defRPr/>
            </a:pPr>
            <a:r>
              <a:rPr lang="es-ES_tradnl" sz="1600" b="1" dirty="0">
                <a:latin typeface="Times New Roman" pitchFamily="18" charset="0"/>
                <a:cs typeface="Times New Roman" pitchFamily="18" charset="0"/>
              </a:rPr>
              <a:t>7) Chirrido de grillos. </a:t>
            </a:r>
            <a:r>
              <a:rPr lang="es-ES_tradnl" sz="1600" dirty="0">
                <a:latin typeface="Times New Roman" pitchFamily="18" charset="0"/>
                <a:cs typeface="Times New Roman" pitchFamily="18" charset="0"/>
              </a:rPr>
              <a:t>Los biólogos han encontrado  que el número de chirridos por minuto  hechos por los grillos de cierta especie están relacionados con la temperatura. La relación es casi lineal. Los grillos chirrían todo el verano  a 68 º F, los  chirridos de los grillos son 124 por minuto.  A 80º F son alrededor de  172 por minuto.</a:t>
            </a:r>
            <a:r>
              <a:rPr lang="es-ES" sz="1600" dirty="0">
                <a:latin typeface="Times New Roman" pitchFamily="18" charset="0"/>
                <a:cs typeface="Times New Roman" pitchFamily="18" charset="0"/>
              </a:rPr>
              <a:t> </a:t>
            </a:r>
            <a:r>
              <a:rPr lang="es-ES_tradnl" sz="1600" dirty="0">
                <a:latin typeface="Times New Roman" pitchFamily="18" charset="0"/>
                <a:cs typeface="Times New Roman" pitchFamily="18" charset="0"/>
              </a:rPr>
              <a:t>Determine una ecuación que dé  la temperatura  Fahrenheit, t  en términos del número de chirridos,  c  por minuto.</a:t>
            </a:r>
          </a:p>
          <a:p>
            <a:pPr indent="12700" algn="just">
              <a:buFont typeface="Arial" charset="0"/>
              <a:buNone/>
              <a:defRPr/>
            </a:pPr>
            <a:r>
              <a:rPr lang="es-ES_tradnl" sz="1600" b="1" dirty="0">
                <a:latin typeface="Times New Roman" pitchFamily="18" charset="0"/>
                <a:cs typeface="Times New Roman" pitchFamily="18" charset="0"/>
              </a:rPr>
              <a:t>Solución:</a:t>
            </a:r>
          </a:p>
          <a:p>
            <a:pPr indent="12700" algn="just">
              <a:buFont typeface="Arial" charset="0"/>
              <a:buNone/>
              <a:defRPr/>
            </a:pPr>
            <a:r>
              <a:rPr lang="es-ES_tradnl" sz="1600" dirty="0">
                <a:latin typeface="Times New Roman" pitchFamily="18" charset="0"/>
                <a:cs typeface="Times New Roman" pitchFamily="18" charset="0"/>
              </a:rPr>
              <a:t>Considerando los puntos (68,124) y (80,172) podemos determinar la función de temperatura  </a:t>
            </a:r>
          </a:p>
        </p:txBody>
      </p:sp>
      <p:graphicFrame>
        <p:nvGraphicFramePr>
          <p:cNvPr id="3074" name="Object 2"/>
          <p:cNvGraphicFramePr>
            <a:graphicFrameLocks noChangeAspect="1"/>
          </p:cNvGraphicFramePr>
          <p:nvPr/>
        </p:nvGraphicFramePr>
        <p:xfrm>
          <a:off x="3419475" y="5445125"/>
          <a:ext cx="1895475" cy="576263"/>
        </p:xfrm>
        <a:graphic>
          <a:graphicData uri="http://schemas.openxmlformats.org/presentationml/2006/ole">
            <p:oleObj spid="_x0000_s3074" name="Ecuación" r:id="rId4" imgW="723600" imgH="393480" progId="Equation.3">
              <p:embed/>
            </p:oleObj>
          </a:graphicData>
        </a:graphic>
      </p:graphicFrame>
      <p:grpSp>
        <p:nvGrpSpPr>
          <p:cNvPr id="3076" name="7 Grupo"/>
          <p:cNvGrpSpPr>
            <a:grpSpLocks/>
          </p:cNvGrpSpPr>
          <p:nvPr/>
        </p:nvGrpSpPr>
        <p:grpSpPr bwMode="auto">
          <a:xfrm>
            <a:off x="-85725" y="0"/>
            <a:ext cx="9309100" cy="6967538"/>
            <a:chOff x="-85344" y="0"/>
            <a:chExt cx="9308592" cy="6967728"/>
          </a:xfrm>
        </p:grpSpPr>
        <p:pic>
          <p:nvPicPr>
            <p:cNvPr id="3077" name="8 Imagen" descr="facultad de ingenieria.jpg"/>
            <p:cNvPicPr>
              <a:picLocks noChangeAspect="1"/>
            </p:cNvPicPr>
            <p:nvPr/>
          </p:nvPicPr>
          <p:blipFill>
            <a:blip r:embed="rId5"/>
            <a:srcRect/>
            <a:stretch>
              <a:fillRect/>
            </a:stretch>
          </p:blipFill>
          <p:spPr bwMode="auto">
            <a:xfrm>
              <a:off x="0" y="0"/>
              <a:ext cx="2123728" cy="897836"/>
            </a:xfrm>
            <a:prstGeom prst="rect">
              <a:avLst/>
            </a:prstGeom>
            <a:noFill/>
            <a:ln w="9525">
              <a:noFill/>
              <a:miter lim="800000"/>
              <a:headEnd/>
              <a:tailEnd/>
            </a:ln>
          </p:spPr>
        </p:pic>
        <p:sp>
          <p:nvSpPr>
            <p:cNvPr id="6"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3079"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3080"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1 Rectángulo"/>
          <p:cNvSpPr>
            <a:spLocks noChangeArrowheads="1"/>
          </p:cNvSpPr>
          <p:nvPr/>
        </p:nvSpPr>
        <p:spPr bwMode="auto">
          <a:xfrm>
            <a:off x="684213" y="1095375"/>
            <a:ext cx="8064500" cy="4278313"/>
          </a:xfrm>
          <a:prstGeom prst="rect">
            <a:avLst/>
          </a:prstGeom>
          <a:noFill/>
          <a:ln w="9525">
            <a:noFill/>
            <a:miter lim="800000"/>
            <a:headEnd/>
            <a:tailEnd/>
          </a:ln>
        </p:spPr>
        <p:txBody>
          <a:bodyPr>
            <a:spAutoFit/>
          </a:bodyPr>
          <a:lstStyle/>
          <a:p>
            <a:pPr indent="12700" algn="just">
              <a:buFont typeface="Arial" charset="0"/>
              <a:buNone/>
            </a:pPr>
            <a:r>
              <a:rPr lang="es-ES_tradnl" sz="1600" b="1">
                <a:latin typeface="Times New Roman" pitchFamily="18" charset="0"/>
                <a:cs typeface="Times New Roman" pitchFamily="18" charset="0"/>
              </a:rPr>
              <a:t>8) Demanda. </a:t>
            </a:r>
            <a:r>
              <a:rPr lang="es-ES_tradnl" sz="1600">
                <a:latin typeface="Times New Roman" pitchFamily="18" charset="0"/>
                <a:cs typeface="Times New Roman" pitchFamily="18" charset="0"/>
              </a:rPr>
              <a:t>La función  de demanda para el fabricante es p=F(q)= 120 - 3q, donde p es el precio en dólares por unidad,  cuando se demanda q unidades por semana.</a:t>
            </a:r>
            <a:r>
              <a:rPr lang="es-ES" sz="1600">
                <a:latin typeface="Times New Roman" pitchFamily="18" charset="0"/>
                <a:cs typeface="Times New Roman" pitchFamily="18" charset="0"/>
              </a:rPr>
              <a:t>  </a:t>
            </a:r>
            <a:r>
              <a:rPr lang="es-ES_tradnl" sz="1600">
                <a:latin typeface="Times New Roman" pitchFamily="18" charset="0"/>
                <a:cs typeface="Times New Roman" pitchFamily="18" charset="0"/>
              </a:rPr>
              <a:t>Encuentre el nivel de producción que maximiza el ingreso total del fabricante y determine este ingreso.</a:t>
            </a:r>
          </a:p>
          <a:p>
            <a:pPr indent="12700" algn="just">
              <a:buFont typeface="Arial" charset="0"/>
              <a:buNone/>
            </a:pPr>
            <a:r>
              <a:rPr lang="es-ES_tradnl" sz="1600" b="1">
                <a:latin typeface="Times New Roman" pitchFamily="18" charset="0"/>
                <a:cs typeface="Times New Roman" pitchFamily="18" charset="0"/>
              </a:rPr>
              <a:t>Solución:</a:t>
            </a:r>
          </a:p>
          <a:p>
            <a:pPr indent="12700" algn="just">
              <a:buFont typeface="Arial" charset="0"/>
              <a:buNone/>
            </a:pPr>
            <a:r>
              <a:rPr lang="es-ES_tradnl" sz="1600">
                <a:latin typeface="Times New Roman" pitchFamily="18" charset="0"/>
                <a:cs typeface="Times New Roman" pitchFamily="18" charset="0"/>
              </a:rPr>
              <a:t>Tenemos que el Ingreso está dado por  I = p * q, luego  </a:t>
            </a:r>
          </a:p>
          <a:p>
            <a:pPr indent="12700" algn="just">
              <a:buFont typeface="Arial" charset="0"/>
              <a:buNone/>
            </a:pPr>
            <a:r>
              <a:rPr lang="es-ES_tradnl" sz="1600">
                <a:latin typeface="Times New Roman" pitchFamily="18" charset="0"/>
                <a:cs typeface="Times New Roman" pitchFamily="18" charset="0"/>
              </a:rPr>
              <a:t>Este ingreso representa una ecuación cuadrática de vértice   </a:t>
            </a:r>
          </a:p>
          <a:p>
            <a:pPr indent="12700" algn="just">
              <a:buFont typeface="Arial" charset="0"/>
              <a:buNone/>
            </a:pPr>
            <a:endParaRPr lang="es-ES_tradnl" sz="1600">
              <a:latin typeface="Times New Roman" pitchFamily="18" charset="0"/>
              <a:cs typeface="Times New Roman" pitchFamily="18" charset="0"/>
            </a:endParaRPr>
          </a:p>
          <a:p>
            <a:pPr indent="12700" algn="just">
              <a:buFont typeface="Arial" charset="0"/>
              <a:buNone/>
            </a:pPr>
            <a:r>
              <a:rPr lang="es-ES_tradnl" sz="1600">
                <a:latin typeface="Times New Roman" pitchFamily="18" charset="0"/>
                <a:cs typeface="Times New Roman" pitchFamily="18" charset="0"/>
              </a:rPr>
              <a:t>                                                              en donde  </a:t>
            </a:r>
          </a:p>
          <a:p>
            <a:pPr indent="12700" algn="just">
              <a:buFont typeface="Arial" charset="0"/>
              <a:buNone/>
            </a:pPr>
            <a:endParaRPr lang="es-ES_tradnl" sz="1600">
              <a:latin typeface="Times New Roman" pitchFamily="18" charset="0"/>
              <a:cs typeface="Times New Roman" pitchFamily="18" charset="0"/>
            </a:endParaRPr>
          </a:p>
          <a:p>
            <a:pPr indent="12700" algn="just">
              <a:buFont typeface="Arial" charset="0"/>
              <a:buNone/>
            </a:pPr>
            <a:endParaRPr lang="es-ES_tradnl" sz="1600">
              <a:latin typeface="Times New Roman" pitchFamily="18" charset="0"/>
              <a:cs typeface="Times New Roman" pitchFamily="18" charset="0"/>
            </a:endParaRPr>
          </a:p>
          <a:p>
            <a:pPr indent="12700" algn="just">
              <a:buFont typeface="Arial" charset="0"/>
              <a:buNone/>
            </a:pPr>
            <a:r>
              <a:rPr lang="es-ES_tradnl" sz="1600">
                <a:latin typeface="Times New Roman" pitchFamily="18" charset="0"/>
                <a:cs typeface="Times New Roman" pitchFamily="18" charset="0"/>
              </a:rPr>
              <a:t>en este caso </a:t>
            </a:r>
          </a:p>
          <a:p>
            <a:pPr indent="12700" algn="just">
              <a:buFont typeface="Arial" charset="0"/>
              <a:buNone/>
            </a:pPr>
            <a:endParaRPr lang="es-ES_tradnl" sz="1600">
              <a:latin typeface="Times New Roman" pitchFamily="18" charset="0"/>
              <a:cs typeface="Times New Roman" pitchFamily="18" charset="0"/>
            </a:endParaRPr>
          </a:p>
          <a:p>
            <a:pPr indent="12700" algn="just">
              <a:buFont typeface="Arial" charset="0"/>
              <a:buNone/>
            </a:pPr>
            <a:endParaRPr lang="es-ES_tradnl" sz="1600">
              <a:latin typeface="Times New Roman" pitchFamily="18" charset="0"/>
              <a:cs typeface="Times New Roman" pitchFamily="18" charset="0"/>
            </a:endParaRPr>
          </a:p>
          <a:p>
            <a:pPr indent="12700" algn="just">
              <a:buFont typeface="Arial" charset="0"/>
              <a:buNone/>
            </a:pPr>
            <a:r>
              <a:rPr lang="es-ES_tradnl" sz="1600">
                <a:latin typeface="Times New Roman" pitchFamily="18" charset="0"/>
                <a:cs typeface="Times New Roman" pitchFamily="18" charset="0"/>
              </a:rPr>
              <a:t>Lo que significa que el ingreso total es máximo</a:t>
            </a:r>
          </a:p>
          <a:p>
            <a:pPr indent="12700" algn="just">
              <a:buFont typeface="Arial" charset="0"/>
              <a:buNone/>
            </a:pPr>
            <a:r>
              <a:rPr lang="es-ES_tradnl" sz="1600">
                <a:latin typeface="Times New Roman" pitchFamily="18" charset="0"/>
                <a:cs typeface="Times New Roman" pitchFamily="18" charset="0"/>
              </a:rPr>
              <a:t>Cuando se producen  20 unidades por semana. </a:t>
            </a:r>
          </a:p>
          <a:p>
            <a:pPr indent="12700" algn="just">
              <a:buFont typeface="Arial" charset="0"/>
              <a:buNone/>
            </a:pPr>
            <a:r>
              <a:rPr lang="es-ES_tradnl" sz="1600">
                <a:latin typeface="Times New Roman" pitchFamily="18" charset="0"/>
                <a:cs typeface="Times New Roman" pitchFamily="18" charset="0"/>
              </a:rPr>
              <a:t>Este ingreso total  máximo  es de  U$ 1200.</a:t>
            </a:r>
          </a:p>
          <a:p>
            <a:pPr indent="12700" algn="just">
              <a:buFont typeface="Arial" charset="0"/>
              <a:buNone/>
            </a:pPr>
            <a:endParaRPr lang="es-ES_tradnl" sz="1600">
              <a:latin typeface="Times New Roman" pitchFamily="18" charset="0"/>
              <a:cs typeface="Times New Roman" pitchFamily="18" charset="0"/>
            </a:endParaRPr>
          </a:p>
        </p:txBody>
      </p:sp>
      <p:graphicFrame>
        <p:nvGraphicFramePr>
          <p:cNvPr id="4098" name="Object 2"/>
          <p:cNvGraphicFramePr>
            <a:graphicFrameLocks noChangeAspect="1"/>
          </p:cNvGraphicFramePr>
          <p:nvPr/>
        </p:nvGraphicFramePr>
        <p:xfrm>
          <a:off x="5292725" y="2119313"/>
          <a:ext cx="2663825" cy="301625"/>
        </p:xfrm>
        <a:graphic>
          <a:graphicData uri="http://schemas.openxmlformats.org/presentationml/2006/ole">
            <p:oleObj spid="_x0000_s4098" name="Ecuación" r:id="rId4" imgW="1942920" imgH="228600" progId="Equation.3">
              <p:embed/>
            </p:oleObj>
          </a:graphicData>
        </a:graphic>
      </p:graphicFrame>
      <p:graphicFrame>
        <p:nvGraphicFramePr>
          <p:cNvPr id="4099" name="Object 3"/>
          <p:cNvGraphicFramePr>
            <a:graphicFrameLocks noChangeAspect="1"/>
          </p:cNvGraphicFramePr>
          <p:nvPr/>
        </p:nvGraphicFramePr>
        <p:xfrm>
          <a:off x="900113" y="2749550"/>
          <a:ext cx="2879725" cy="608013"/>
        </p:xfrm>
        <a:graphic>
          <a:graphicData uri="http://schemas.openxmlformats.org/presentationml/2006/ole">
            <p:oleObj spid="_x0000_s4099" name="Ecuación" r:id="rId5" imgW="2286000" imgH="482400" progId="Equation.3">
              <p:embed/>
            </p:oleObj>
          </a:graphicData>
        </a:graphic>
      </p:graphicFrame>
      <p:graphicFrame>
        <p:nvGraphicFramePr>
          <p:cNvPr id="4100" name="Object 5"/>
          <p:cNvGraphicFramePr>
            <a:graphicFrameLocks noChangeAspect="1"/>
          </p:cNvGraphicFramePr>
          <p:nvPr/>
        </p:nvGraphicFramePr>
        <p:xfrm>
          <a:off x="4859338" y="2781300"/>
          <a:ext cx="1800225" cy="360363"/>
        </p:xfrm>
        <a:graphic>
          <a:graphicData uri="http://schemas.openxmlformats.org/presentationml/2006/ole">
            <p:oleObj spid="_x0000_s4100" name="Ecuación" r:id="rId6" imgW="1193760" imgH="228600" progId="Equation.3">
              <p:embed/>
            </p:oleObj>
          </a:graphicData>
        </a:graphic>
      </p:graphicFrame>
      <p:graphicFrame>
        <p:nvGraphicFramePr>
          <p:cNvPr id="4101" name="Object 4"/>
          <p:cNvGraphicFramePr>
            <a:graphicFrameLocks noChangeAspect="1"/>
          </p:cNvGraphicFramePr>
          <p:nvPr/>
        </p:nvGraphicFramePr>
        <p:xfrm>
          <a:off x="1835150" y="3429000"/>
          <a:ext cx="2519363" cy="611188"/>
        </p:xfrm>
        <a:graphic>
          <a:graphicData uri="http://schemas.openxmlformats.org/presentationml/2006/ole">
            <p:oleObj spid="_x0000_s4101" name="Ecuación" r:id="rId7" imgW="1993680" imgH="482400" progId="Equation.3">
              <p:embed/>
            </p:oleObj>
          </a:graphicData>
        </a:graphic>
      </p:graphicFrame>
      <p:pic>
        <p:nvPicPr>
          <p:cNvPr id="4103" name="Picture 14"/>
          <p:cNvPicPr>
            <a:picLocks noChangeAspect="1" noChangeArrowheads="1"/>
          </p:cNvPicPr>
          <p:nvPr/>
        </p:nvPicPr>
        <p:blipFill>
          <a:blip r:embed="rId8"/>
          <a:srcRect/>
          <a:stretch>
            <a:fillRect/>
          </a:stretch>
        </p:blipFill>
        <p:spPr bwMode="auto">
          <a:xfrm>
            <a:off x="5292725" y="3357563"/>
            <a:ext cx="2952750" cy="2576512"/>
          </a:xfrm>
          <a:prstGeom prst="rect">
            <a:avLst/>
          </a:prstGeom>
          <a:noFill/>
          <a:ln w="9525">
            <a:noFill/>
            <a:miter lim="800000"/>
            <a:headEnd/>
            <a:tailEnd/>
          </a:ln>
        </p:spPr>
      </p:pic>
      <p:grpSp>
        <p:nvGrpSpPr>
          <p:cNvPr id="4104" name="7 Grupo"/>
          <p:cNvGrpSpPr>
            <a:grpSpLocks/>
          </p:cNvGrpSpPr>
          <p:nvPr/>
        </p:nvGrpSpPr>
        <p:grpSpPr bwMode="auto">
          <a:xfrm>
            <a:off x="-85725" y="0"/>
            <a:ext cx="9309100" cy="6967538"/>
            <a:chOff x="-85344" y="0"/>
            <a:chExt cx="9308592" cy="6967728"/>
          </a:xfrm>
        </p:grpSpPr>
        <p:pic>
          <p:nvPicPr>
            <p:cNvPr id="4105" name="8 Imagen" descr="facultad de ingenieria.jpg"/>
            <p:cNvPicPr>
              <a:picLocks noChangeAspect="1"/>
            </p:cNvPicPr>
            <p:nvPr/>
          </p:nvPicPr>
          <p:blipFill>
            <a:blip r:embed="rId9"/>
            <a:srcRect/>
            <a:stretch>
              <a:fillRect/>
            </a:stretch>
          </p:blipFill>
          <p:spPr bwMode="auto">
            <a:xfrm>
              <a:off x="0" y="0"/>
              <a:ext cx="2123728" cy="897836"/>
            </a:xfrm>
            <a:prstGeom prst="rect">
              <a:avLst/>
            </a:prstGeom>
            <a:noFill/>
            <a:ln w="9525">
              <a:noFill/>
              <a:miter lim="800000"/>
              <a:headEnd/>
              <a:tailEnd/>
            </a:ln>
          </p:spPr>
        </p:pic>
        <p:sp>
          <p:nvSpPr>
            <p:cNvPr id="10"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4107"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4108"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1 Rectángulo"/>
          <p:cNvSpPr>
            <a:spLocks noChangeArrowheads="1"/>
          </p:cNvSpPr>
          <p:nvPr/>
        </p:nvSpPr>
        <p:spPr bwMode="auto">
          <a:xfrm>
            <a:off x="611188" y="908050"/>
            <a:ext cx="7921625" cy="4770438"/>
          </a:xfrm>
          <a:prstGeom prst="rect">
            <a:avLst/>
          </a:prstGeom>
          <a:noFill/>
          <a:ln w="9525">
            <a:noFill/>
            <a:miter lim="800000"/>
            <a:headEnd/>
            <a:tailEnd/>
          </a:ln>
        </p:spPr>
        <p:txBody>
          <a:bodyPr>
            <a:spAutoFit/>
          </a:bodyPr>
          <a:lstStyle/>
          <a:p>
            <a:pPr indent="12700" algn="just">
              <a:buFont typeface="Arial" charset="0"/>
              <a:buNone/>
            </a:pPr>
            <a:r>
              <a:rPr lang="es-ES_tradnl" sz="1600" b="1">
                <a:latin typeface="Times New Roman" pitchFamily="18" charset="0"/>
                <a:cs typeface="Times New Roman" pitchFamily="18" charset="0"/>
              </a:rPr>
              <a:t>9) Ingreso.</a:t>
            </a:r>
            <a:r>
              <a:rPr lang="es-ES_tradnl" sz="1600">
                <a:latin typeface="Times New Roman" pitchFamily="18" charset="0"/>
                <a:cs typeface="Times New Roman" pitchFamily="18" charset="0"/>
              </a:rPr>
              <a:t> La función de demanda para la línea de Laptops de una compañía de electrónica es P = 2400 – 6 q, en donde  P es el precio (en dólares) por unidad cuando los consumidores demandan  q unidades (semanales). Determine el nivel de  producción que maximizará el ingreso del fabricante y determine este ingreso.</a:t>
            </a:r>
          </a:p>
          <a:p>
            <a:pPr indent="12700" algn="just">
              <a:buFont typeface="Arial" charset="0"/>
              <a:buNone/>
            </a:pPr>
            <a:r>
              <a:rPr lang="es-ES_tradnl" sz="1600" b="1">
                <a:latin typeface="Times New Roman" pitchFamily="18" charset="0"/>
                <a:cs typeface="Times New Roman" pitchFamily="18" charset="0"/>
              </a:rPr>
              <a:t>Solución:</a:t>
            </a:r>
          </a:p>
          <a:p>
            <a:pPr indent="12700" algn="just">
              <a:buFont typeface="Arial" charset="0"/>
              <a:buNone/>
            </a:pPr>
            <a:r>
              <a:rPr lang="es-ES_tradnl" sz="1600">
                <a:latin typeface="Times New Roman" pitchFamily="18" charset="0"/>
                <a:cs typeface="Times New Roman" pitchFamily="18" charset="0"/>
              </a:rPr>
              <a:t>El ingreso está dado por                                 ,luego el vértice es                                      Así el ingreso se maximiza al producir 200 unidades y este alcanza los U$ 240000</a:t>
            </a:r>
            <a:endParaRPr lang="es-ES" sz="1600">
              <a:latin typeface="Times New Roman" pitchFamily="18" charset="0"/>
              <a:cs typeface="Times New Roman" pitchFamily="18" charset="0"/>
            </a:endParaRPr>
          </a:p>
          <a:p>
            <a:pPr indent="12700" algn="just">
              <a:buFont typeface="Arial" charset="0"/>
              <a:buNone/>
            </a:pPr>
            <a:endParaRPr lang="es-ES_tradnl" sz="1600" b="1">
              <a:latin typeface="Times New Roman" pitchFamily="18" charset="0"/>
              <a:cs typeface="Times New Roman" pitchFamily="18" charset="0"/>
            </a:endParaRPr>
          </a:p>
          <a:p>
            <a:pPr indent="12700" algn="just">
              <a:buFont typeface="Arial" charset="0"/>
              <a:buNone/>
            </a:pPr>
            <a:endParaRPr lang="es-ES_tradnl" sz="1600" b="1">
              <a:latin typeface="Times New Roman" pitchFamily="18" charset="0"/>
              <a:cs typeface="Times New Roman" pitchFamily="18" charset="0"/>
            </a:endParaRPr>
          </a:p>
          <a:p>
            <a:pPr indent="12700" algn="just">
              <a:buFont typeface="Arial" charset="0"/>
              <a:buNone/>
            </a:pPr>
            <a:endParaRPr lang="es-ES_tradnl" sz="1600" b="1">
              <a:latin typeface="Times New Roman" pitchFamily="18" charset="0"/>
              <a:cs typeface="Times New Roman" pitchFamily="18" charset="0"/>
            </a:endParaRPr>
          </a:p>
          <a:p>
            <a:pPr indent="12700" algn="just">
              <a:buFont typeface="Arial" charset="0"/>
              <a:buNone/>
            </a:pPr>
            <a:r>
              <a:rPr lang="es-ES_tradnl" sz="1600" b="1">
                <a:latin typeface="Times New Roman" pitchFamily="18" charset="0"/>
                <a:cs typeface="Times New Roman" pitchFamily="18" charset="0"/>
              </a:rPr>
              <a:t>10) Utilidad</a:t>
            </a:r>
            <a:r>
              <a:rPr lang="es-ES_tradnl" sz="1600">
                <a:latin typeface="Times New Roman" pitchFamily="18" charset="0"/>
                <a:cs typeface="Times New Roman" pitchFamily="18" charset="0"/>
              </a:rPr>
              <a:t>. La utilidad diaria de la venta de árboles para  el departamento de jardinería de un almacén está dada por                                      , en donde x es el número de árboles vendidos. Determine el vértice y las intersecciones con los ejes de la función, y haga la gráfica de la función.</a:t>
            </a:r>
          </a:p>
          <a:p>
            <a:pPr indent="12700" algn="just">
              <a:buFont typeface="Arial" charset="0"/>
              <a:buNone/>
            </a:pPr>
            <a:r>
              <a:rPr lang="es-ES_tradnl" sz="1600" b="1">
                <a:latin typeface="Times New Roman" pitchFamily="18" charset="0"/>
                <a:cs typeface="Times New Roman" pitchFamily="18" charset="0"/>
              </a:rPr>
              <a:t>Solución:</a:t>
            </a:r>
          </a:p>
          <a:p>
            <a:pPr indent="12700" algn="just">
              <a:buFont typeface="Arial" charset="0"/>
              <a:buNone/>
            </a:pPr>
            <a:r>
              <a:rPr lang="es-ES_tradnl" sz="1600">
                <a:latin typeface="Times New Roman" pitchFamily="18" charset="0"/>
                <a:cs typeface="Times New Roman" pitchFamily="18" charset="0"/>
              </a:rPr>
              <a:t>El vértice es (9,225)</a:t>
            </a:r>
          </a:p>
          <a:p>
            <a:pPr indent="12700" algn="just">
              <a:buFont typeface="Arial" charset="0"/>
              <a:buNone/>
            </a:pPr>
            <a:r>
              <a:rPr lang="es-ES_tradnl" sz="1600">
                <a:latin typeface="Times New Roman" pitchFamily="18" charset="0"/>
                <a:cs typeface="Times New Roman" pitchFamily="18" charset="0"/>
              </a:rPr>
              <a:t>la intersección:</a:t>
            </a:r>
          </a:p>
          <a:p>
            <a:pPr indent="12700" algn="just">
              <a:buFont typeface="Arial" charset="0"/>
              <a:buNone/>
            </a:pPr>
            <a:r>
              <a:rPr lang="es-ES_tradnl" sz="1600">
                <a:latin typeface="Times New Roman" pitchFamily="18" charset="0"/>
                <a:cs typeface="Times New Roman" pitchFamily="18" charset="0"/>
              </a:rPr>
              <a:t> con el eje y (0,144)</a:t>
            </a:r>
          </a:p>
          <a:p>
            <a:pPr indent="12700" algn="just">
              <a:buFont typeface="Arial" charset="0"/>
              <a:buNone/>
            </a:pPr>
            <a:r>
              <a:rPr lang="es-ES_tradnl" sz="1600">
                <a:latin typeface="Times New Roman" pitchFamily="18" charset="0"/>
                <a:cs typeface="Times New Roman" pitchFamily="18" charset="0"/>
              </a:rPr>
              <a:t> con el eje x (-6,0) , (24,0)</a:t>
            </a:r>
          </a:p>
        </p:txBody>
      </p:sp>
      <p:graphicFrame>
        <p:nvGraphicFramePr>
          <p:cNvPr id="5122" name="Object 3"/>
          <p:cNvGraphicFramePr>
            <a:graphicFrameLocks noChangeAspect="1"/>
          </p:cNvGraphicFramePr>
          <p:nvPr/>
        </p:nvGraphicFramePr>
        <p:xfrm>
          <a:off x="2916238" y="3573463"/>
          <a:ext cx="1808162" cy="288925"/>
        </p:xfrm>
        <a:graphic>
          <a:graphicData uri="http://schemas.openxmlformats.org/presentationml/2006/ole">
            <p:oleObj spid="_x0000_s5122" name="Ecuación" r:id="rId4" imgW="1434960" imgH="228600" progId="Equation.3">
              <p:embed/>
            </p:oleObj>
          </a:graphicData>
        </a:graphic>
      </p:graphicFrame>
      <p:graphicFrame>
        <p:nvGraphicFramePr>
          <p:cNvPr id="5123" name="Object 2"/>
          <p:cNvGraphicFramePr>
            <a:graphicFrameLocks noChangeAspect="1"/>
          </p:cNvGraphicFramePr>
          <p:nvPr/>
        </p:nvGraphicFramePr>
        <p:xfrm>
          <a:off x="6013450" y="2133600"/>
          <a:ext cx="1727200" cy="309563"/>
        </p:xfrm>
        <a:graphic>
          <a:graphicData uri="http://schemas.openxmlformats.org/presentationml/2006/ole">
            <p:oleObj spid="_x0000_s5123" name="Ecuación" r:id="rId5" imgW="1130040" imgH="203040" progId="Equation.3">
              <p:embed/>
            </p:oleObj>
          </a:graphicData>
        </a:graphic>
      </p:graphicFrame>
      <p:pic>
        <p:nvPicPr>
          <p:cNvPr id="5126" name="Picture 12"/>
          <p:cNvPicPr>
            <a:picLocks noChangeAspect="1" noChangeArrowheads="1"/>
          </p:cNvPicPr>
          <p:nvPr/>
        </p:nvPicPr>
        <p:blipFill>
          <a:blip r:embed="rId6"/>
          <a:srcRect/>
          <a:stretch>
            <a:fillRect/>
          </a:stretch>
        </p:blipFill>
        <p:spPr bwMode="auto">
          <a:xfrm>
            <a:off x="4356100" y="4221163"/>
            <a:ext cx="2447925" cy="1873250"/>
          </a:xfrm>
          <a:prstGeom prst="rect">
            <a:avLst/>
          </a:prstGeom>
          <a:noFill/>
          <a:ln w="9525">
            <a:noFill/>
            <a:miter lim="800000"/>
            <a:headEnd/>
            <a:tailEnd/>
          </a:ln>
        </p:spPr>
      </p:pic>
      <p:graphicFrame>
        <p:nvGraphicFramePr>
          <p:cNvPr id="5124" name="Object 6"/>
          <p:cNvGraphicFramePr>
            <a:graphicFrameLocks noChangeAspect="1"/>
          </p:cNvGraphicFramePr>
          <p:nvPr/>
        </p:nvGraphicFramePr>
        <p:xfrm>
          <a:off x="2771775" y="2133600"/>
          <a:ext cx="1489075" cy="287338"/>
        </p:xfrm>
        <a:graphic>
          <a:graphicData uri="http://schemas.openxmlformats.org/presentationml/2006/ole">
            <p:oleObj spid="_x0000_s5124" name="Ecuación" r:id="rId7" imgW="1180800" imgH="228600" progId="Equation.3">
              <p:embed/>
            </p:oleObj>
          </a:graphicData>
        </a:graphic>
      </p:graphicFrame>
      <p:grpSp>
        <p:nvGrpSpPr>
          <p:cNvPr id="5127" name="7 Grupo"/>
          <p:cNvGrpSpPr>
            <a:grpSpLocks/>
          </p:cNvGrpSpPr>
          <p:nvPr/>
        </p:nvGrpSpPr>
        <p:grpSpPr bwMode="auto">
          <a:xfrm>
            <a:off x="-85725" y="0"/>
            <a:ext cx="9309100" cy="6967538"/>
            <a:chOff x="-85344" y="0"/>
            <a:chExt cx="9308592" cy="6967728"/>
          </a:xfrm>
        </p:grpSpPr>
        <p:pic>
          <p:nvPicPr>
            <p:cNvPr id="5128" name="8 Imagen" descr="facultad de ingenieria.jpg"/>
            <p:cNvPicPr>
              <a:picLocks noChangeAspect="1"/>
            </p:cNvPicPr>
            <p:nvPr/>
          </p:nvPicPr>
          <p:blipFill>
            <a:blip r:embed="rId8"/>
            <a:srcRect/>
            <a:stretch>
              <a:fillRect/>
            </a:stretch>
          </p:blipFill>
          <p:spPr bwMode="auto">
            <a:xfrm>
              <a:off x="0" y="0"/>
              <a:ext cx="2123728" cy="897836"/>
            </a:xfrm>
            <a:prstGeom prst="rect">
              <a:avLst/>
            </a:prstGeom>
            <a:noFill/>
            <a:ln w="9525">
              <a:noFill/>
              <a:miter lim="800000"/>
              <a:headEnd/>
              <a:tailEnd/>
            </a:ln>
          </p:spPr>
        </p:pic>
        <p:sp>
          <p:nvSpPr>
            <p:cNvPr id="9"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5130"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5131"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750" y="1052513"/>
            <a:ext cx="7993063" cy="4524375"/>
          </a:xfrm>
          <a:prstGeom prst="rect">
            <a:avLst/>
          </a:prstGeom>
        </p:spPr>
        <p:txBody>
          <a:bodyPr>
            <a:spAutoFit/>
          </a:bodyPr>
          <a:lstStyle/>
          <a:p>
            <a:pPr indent="12700" algn="just">
              <a:buFont typeface="Arial" charset="0"/>
              <a:buNone/>
              <a:defRPr/>
            </a:pPr>
            <a:r>
              <a:rPr lang="es-ES_tradnl" sz="1600" b="1" dirty="0">
                <a:latin typeface="Times New Roman" pitchFamily="18" charset="0"/>
                <a:cs typeface="Times New Roman" pitchFamily="18" charset="0"/>
              </a:rPr>
              <a:t>11) Arquería. </a:t>
            </a:r>
            <a:r>
              <a:rPr lang="es-ES_tradnl" sz="1600" dirty="0">
                <a:latin typeface="Times New Roman" pitchFamily="18" charset="0"/>
                <a:cs typeface="Times New Roman" pitchFamily="18" charset="0"/>
              </a:rPr>
              <a:t>Un muchacho que está parado en una colina, dispara una flecha directamente hacía arriba con una velocidad inicial de 80 pies por segundo. La altura h, de la flecha en pies, t segundos de que se soltó se describe por la función </a:t>
            </a:r>
          </a:p>
          <a:p>
            <a:pPr indent="12700" algn="just">
              <a:buFont typeface="Arial" charset="0"/>
              <a:buNone/>
              <a:defRPr/>
            </a:pPr>
            <a:r>
              <a:rPr lang="es-ES_tradnl" sz="1600" dirty="0">
                <a:latin typeface="Times New Roman" pitchFamily="18" charset="0"/>
                <a:cs typeface="Times New Roman" pitchFamily="18" charset="0"/>
              </a:rPr>
              <a:t>                                    </a:t>
            </a:r>
          </a:p>
          <a:p>
            <a:pPr indent="12700" algn="just">
              <a:buFont typeface="Arial" charset="0"/>
              <a:buNone/>
              <a:defRPr/>
            </a:pPr>
            <a:r>
              <a:rPr lang="es-ES_tradnl" sz="1600" dirty="0">
                <a:latin typeface="Times New Roman" pitchFamily="18" charset="0"/>
                <a:cs typeface="Times New Roman" pitchFamily="18" charset="0"/>
              </a:rPr>
              <a:t>a) ¿Cuál es la altura máxima alcanzada por la flecha? </a:t>
            </a:r>
          </a:p>
          <a:p>
            <a:pPr indent="12700" algn="just">
              <a:buFont typeface="Arial" charset="0"/>
              <a:buNone/>
              <a:defRPr/>
            </a:pPr>
            <a:r>
              <a:rPr lang="es-ES_tradnl" sz="1600" dirty="0">
                <a:latin typeface="Times New Roman" pitchFamily="18" charset="0"/>
                <a:cs typeface="Times New Roman" pitchFamily="18" charset="0"/>
              </a:rPr>
              <a:t>b) ¿Cuántos segundos  después de que se suelta, alcanza esta altura?</a:t>
            </a:r>
          </a:p>
          <a:p>
            <a:pPr indent="12700" algn="just">
              <a:buFont typeface="Arial" charset="0"/>
              <a:buNone/>
              <a:defRPr/>
            </a:pPr>
            <a:r>
              <a:rPr lang="es-ES_tradnl" sz="1600" dirty="0">
                <a:latin typeface="Times New Roman" pitchFamily="18" charset="0"/>
                <a:cs typeface="Times New Roman" pitchFamily="18" charset="0"/>
              </a:rPr>
              <a:t>c) ¿Desde qué altura es lanzada la flecha?</a:t>
            </a:r>
          </a:p>
          <a:p>
            <a:pPr indent="12700" algn="just">
              <a:buFont typeface="Arial" charset="0"/>
              <a:buNone/>
              <a:defRPr/>
            </a:pPr>
            <a:r>
              <a:rPr lang="es-ES_tradnl" sz="1600" dirty="0">
                <a:latin typeface="Times New Roman" pitchFamily="18" charset="0"/>
                <a:cs typeface="Times New Roman" pitchFamily="18" charset="0"/>
              </a:rPr>
              <a:t>d) ¿Qué altura alcanza la flecha cuando han transcurrido 3 segundos?</a:t>
            </a:r>
          </a:p>
          <a:p>
            <a:pPr indent="12700" algn="just">
              <a:buFont typeface="Arial" charset="0"/>
              <a:buNone/>
              <a:defRPr/>
            </a:pPr>
            <a:r>
              <a:rPr lang="es-ES_tradnl" sz="1600" dirty="0">
                <a:latin typeface="Times New Roman" pitchFamily="18" charset="0"/>
                <a:cs typeface="Times New Roman" pitchFamily="18" charset="0"/>
              </a:rPr>
              <a:t>e) ¿Cuántos segundos deben pasar para que la flecha alcance una altura de 96 pies?</a:t>
            </a:r>
          </a:p>
          <a:p>
            <a:pPr indent="12700" algn="just">
              <a:buFont typeface="Arial" charset="0"/>
              <a:buNone/>
              <a:defRPr/>
            </a:pPr>
            <a:endParaRPr lang="es-CL" sz="1600" dirty="0">
              <a:latin typeface="Times New Roman" pitchFamily="18" charset="0"/>
              <a:cs typeface="Times New Roman" pitchFamily="18" charset="0"/>
            </a:endParaRPr>
          </a:p>
          <a:p>
            <a:pPr indent="12700" algn="just">
              <a:buFont typeface="Arial" charset="0"/>
              <a:buNone/>
              <a:defRPr/>
            </a:pPr>
            <a:endParaRPr lang="es-ES" sz="1600" dirty="0">
              <a:latin typeface="Times New Roman" pitchFamily="18" charset="0"/>
              <a:cs typeface="Times New Roman" pitchFamily="18" charset="0"/>
            </a:endParaRPr>
          </a:p>
          <a:p>
            <a:pPr algn="just">
              <a:buFont typeface="Arial" charset="0"/>
              <a:buNone/>
              <a:defRPr/>
            </a:pPr>
            <a:r>
              <a:rPr lang="es-ES_tradnl" sz="1600" b="1" dirty="0">
                <a:latin typeface="Times New Roman" pitchFamily="18" charset="0"/>
                <a:cs typeface="Times New Roman" pitchFamily="18" charset="0"/>
              </a:rPr>
              <a:t>Solución:</a:t>
            </a:r>
          </a:p>
          <a:p>
            <a:pPr algn="just">
              <a:buFont typeface="Arial" charset="0"/>
              <a:buNone/>
              <a:defRPr/>
            </a:pPr>
            <a:r>
              <a:rPr lang="es-ES_tradnl" sz="1600" dirty="0">
                <a:latin typeface="Times New Roman" pitchFamily="18" charset="0"/>
                <a:cs typeface="Times New Roman" pitchFamily="18" charset="0"/>
              </a:rPr>
              <a:t>a) La altura máxima es de 132 pies.</a:t>
            </a:r>
          </a:p>
          <a:p>
            <a:pPr algn="just">
              <a:buFont typeface="Arial" charset="0"/>
              <a:buNone/>
              <a:defRPr/>
            </a:pPr>
            <a:r>
              <a:rPr lang="es-ES_tradnl" sz="1600" dirty="0">
                <a:latin typeface="Times New Roman" pitchFamily="18" charset="0"/>
                <a:cs typeface="Times New Roman" pitchFamily="18" charset="0"/>
              </a:rPr>
              <a:t>b) La altura máxima se alcanza a los 2,5 segundos.</a:t>
            </a:r>
          </a:p>
          <a:p>
            <a:pPr algn="just">
              <a:buFont typeface="Arial" charset="0"/>
              <a:buNone/>
              <a:defRPr/>
            </a:pPr>
            <a:r>
              <a:rPr lang="es-ES_tradnl" sz="1600" dirty="0">
                <a:latin typeface="Times New Roman" pitchFamily="18" charset="0"/>
                <a:cs typeface="Times New Roman" pitchFamily="18" charset="0"/>
              </a:rPr>
              <a:t>c) h(0)=32, luego la altura desde que se lanzo la flecha es de 32 pies.</a:t>
            </a:r>
          </a:p>
          <a:p>
            <a:pPr algn="just">
              <a:buFont typeface="Arial" charset="0"/>
              <a:buNone/>
              <a:defRPr/>
            </a:pPr>
            <a:r>
              <a:rPr lang="es-ES_tradnl" sz="1600" dirty="0">
                <a:latin typeface="Times New Roman" pitchFamily="18" charset="0"/>
                <a:cs typeface="Times New Roman" pitchFamily="18" charset="0"/>
              </a:rPr>
              <a:t>d) Basta calcular H(3)=128 pies</a:t>
            </a:r>
          </a:p>
          <a:p>
            <a:pPr marL="1588" indent="12700" algn="just">
              <a:buFont typeface="Arial" charset="0"/>
              <a:buNone/>
              <a:defRPr/>
            </a:pPr>
            <a:r>
              <a:rPr lang="es-ES_tradnl" sz="1600" dirty="0">
                <a:latin typeface="Times New Roman" pitchFamily="18" charset="0"/>
                <a:cs typeface="Times New Roman" pitchFamily="18" charset="0"/>
              </a:rPr>
              <a:t>e) Debemos buscar los valores de t que cumplen                                     , lo que nos da la  ecuación cuadrática                                     de soluciones t=1 y t=4 segundos.</a:t>
            </a:r>
          </a:p>
        </p:txBody>
      </p:sp>
      <p:graphicFrame>
        <p:nvGraphicFramePr>
          <p:cNvPr id="6146" name="Object 3"/>
          <p:cNvGraphicFramePr>
            <a:graphicFrameLocks noChangeAspect="1"/>
          </p:cNvGraphicFramePr>
          <p:nvPr/>
        </p:nvGraphicFramePr>
        <p:xfrm>
          <a:off x="4932363" y="4964113"/>
          <a:ext cx="1717675" cy="265112"/>
        </p:xfrm>
        <a:graphic>
          <a:graphicData uri="http://schemas.openxmlformats.org/presentationml/2006/ole">
            <p:oleObj spid="_x0000_s6146" name="Ecuación" r:id="rId4" imgW="1320480" imgH="203040" progId="Equation.3">
              <p:embed/>
            </p:oleObj>
          </a:graphicData>
        </a:graphic>
      </p:graphicFrame>
      <p:graphicFrame>
        <p:nvGraphicFramePr>
          <p:cNvPr id="6147" name="Object 4"/>
          <p:cNvGraphicFramePr>
            <a:graphicFrameLocks noChangeAspect="1"/>
          </p:cNvGraphicFramePr>
          <p:nvPr/>
        </p:nvGraphicFramePr>
        <p:xfrm>
          <a:off x="2268538" y="5229225"/>
          <a:ext cx="1765300" cy="287338"/>
        </p:xfrm>
        <a:graphic>
          <a:graphicData uri="http://schemas.openxmlformats.org/presentationml/2006/ole">
            <p:oleObj spid="_x0000_s6147" name="Ecuación" r:id="rId5" imgW="1244520" imgH="203040" progId="Equation.3">
              <p:embed/>
            </p:oleObj>
          </a:graphicData>
        </a:graphic>
      </p:graphicFrame>
      <p:graphicFrame>
        <p:nvGraphicFramePr>
          <p:cNvPr id="6148" name="Object 2"/>
          <p:cNvGraphicFramePr>
            <a:graphicFrameLocks noChangeAspect="1"/>
          </p:cNvGraphicFramePr>
          <p:nvPr/>
        </p:nvGraphicFramePr>
        <p:xfrm>
          <a:off x="4932363" y="1557338"/>
          <a:ext cx="1744662" cy="288925"/>
        </p:xfrm>
        <a:graphic>
          <a:graphicData uri="http://schemas.openxmlformats.org/presentationml/2006/ole">
            <p:oleObj spid="_x0000_s6148" name="Ecuación" r:id="rId6" imgW="1384200" imgH="228600" progId="Equation.3">
              <p:embed/>
            </p:oleObj>
          </a:graphicData>
        </a:graphic>
      </p:graphicFrame>
      <p:grpSp>
        <p:nvGrpSpPr>
          <p:cNvPr id="6150" name="7 Grupo"/>
          <p:cNvGrpSpPr>
            <a:grpSpLocks/>
          </p:cNvGrpSpPr>
          <p:nvPr/>
        </p:nvGrpSpPr>
        <p:grpSpPr bwMode="auto">
          <a:xfrm>
            <a:off x="-85725" y="0"/>
            <a:ext cx="9309100" cy="6967538"/>
            <a:chOff x="-85344" y="0"/>
            <a:chExt cx="9308592" cy="6967728"/>
          </a:xfrm>
        </p:grpSpPr>
        <p:pic>
          <p:nvPicPr>
            <p:cNvPr id="6151" name="8 Imagen" descr="facultad de ingenieria.jpg"/>
            <p:cNvPicPr>
              <a:picLocks noChangeAspect="1"/>
            </p:cNvPicPr>
            <p:nvPr/>
          </p:nvPicPr>
          <p:blipFill>
            <a:blip r:embed="rId7"/>
            <a:srcRect/>
            <a:stretch>
              <a:fillRect/>
            </a:stretch>
          </p:blipFill>
          <p:spPr bwMode="auto">
            <a:xfrm>
              <a:off x="0" y="0"/>
              <a:ext cx="2123728" cy="897836"/>
            </a:xfrm>
            <a:prstGeom prst="rect">
              <a:avLst/>
            </a:prstGeom>
            <a:noFill/>
            <a:ln w="9525">
              <a:noFill/>
              <a:miter lim="800000"/>
              <a:headEnd/>
              <a:tailEnd/>
            </a:ln>
          </p:spPr>
        </p:pic>
        <p:sp>
          <p:nvSpPr>
            <p:cNvPr id="8"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6153"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6154"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Text Box 2"/>
          <p:cNvSpPr txBox="1">
            <a:spLocks noChangeArrowheads="1"/>
          </p:cNvSpPr>
          <p:nvPr/>
        </p:nvSpPr>
        <p:spPr bwMode="auto">
          <a:xfrm>
            <a:off x="3059113" y="836613"/>
            <a:ext cx="2587625" cy="369887"/>
          </a:xfrm>
          <a:prstGeom prst="rect">
            <a:avLst/>
          </a:prstGeom>
          <a:noFill/>
          <a:ln w="9525">
            <a:noFill/>
            <a:miter lim="800000"/>
            <a:headEnd/>
            <a:tailEnd/>
          </a:ln>
        </p:spPr>
        <p:txBody>
          <a:bodyPr wrap="none">
            <a:spAutoFit/>
          </a:bodyPr>
          <a:lstStyle/>
          <a:p>
            <a:r>
              <a:rPr lang="es-CL" b="1">
                <a:latin typeface="Times New Roman" pitchFamily="18" charset="0"/>
                <a:cs typeface="Times New Roman" pitchFamily="18" charset="0"/>
              </a:rPr>
              <a:t>Ejercicios de Propuestos</a:t>
            </a:r>
            <a:endParaRPr lang="es-ES" b="1">
              <a:latin typeface="Times New Roman" pitchFamily="18" charset="0"/>
              <a:cs typeface="Times New Roman" pitchFamily="18" charset="0"/>
            </a:endParaRPr>
          </a:p>
        </p:txBody>
      </p:sp>
      <p:sp>
        <p:nvSpPr>
          <p:cNvPr id="7175" name="Text Box 3"/>
          <p:cNvSpPr txBox="1">
            <a:spLocks noChangeArrowheads="1"/>
          </p:cNvSpPr>
          <p:nvPr/>
        </p:nvSpPr>
        <p:spPr bwMode="auto">
          <a:xfrm>
            <a:off x="539750" y="1268413"/>
            <a:ext cx="6178550" cy="338137"/>
          </a:xfrm>
          <a:prstGeom prst="rect">
            <a:avLst/>
          </a:prstGeom>
          <a:noFill/>
          <a:ln w="9525">
            <a:noFill/>
            <a:miter lim="800000"/>
            <a:headEnd/>
            <a:tailEnd/>
          </a:ln>
        </p:spPr>
        <p:txBody>
          <a:bodyPr wrap="none">
            <a:spAutoFit/>
          </a:bodyPr>
          <a:lstStyle/>
          <a:p>
            <a:r>
              <a:rPr lang="es-CL" sz="1600">
                <a:latin typeface="Times New Roman" pitchFamily="18" charset="0"/>
                <a:cs typeface="Times New Roman" pitchFamily="18" charset="0"/>
              </a:rPr>
              <a:t>1).-   Determine los valores de la función para cada una de las funciones:</a:t>
            </a:r>
            <a:endParaRPr lang="es-ES" sz="1600">
              <a:latin typeface="Times New Roman" pitchFamily="18" charset="0"/>
              <a:cs typeface="Times New Roman" pitchFamily="18" charset="0"/>
            </a:endParaRPr>
          </a:p>
        </p:txBody>
      </p:sp>
      <p:sp>
        <p:nvSpPr>
          <p:cNvPr id="7176" name="Text Box 4"/>
          <p:cNvSpPr txBox="1">
            <a:spLocks noChangeArrowheads="1"/>
          </p:cNvSpPr>
          <p:nvPr/>
        </p:nvSpPr>
        <p:spPr bwMode="auto">
          <a:xfrm>
            <a:off x="1187450" y="1628775"/>
            <a:ext cx="447675" cy="338138"/>
          </a:xfrm>
          <a:prstGeom prst="rect">
            <a:avLst/>
          </a:prstGeom>
          <a:noFill/>
          <a:ln w="9525">
            <a:noFill/>
            <a:miter lim="800000"/>
            <a:headEnd/>
            <a:tailEnd/>
          </a:ln>
        </p:spPr>
        <p:txBody>
          <a:bodyPr wrap="none">
            <a:spAutoFit/>
          </a:bodyPr>
          <a:lstStyle/>
          <a:p>
            <a:r>
              <a:rPr lang="es-CL" sz="1600">
                <a:latin typeface="Times New Roman" pitchFamily="18" charset="0"/>
                <a:cs typeface="Times New Roman" pitchFamily="18" charset="0"/>
              </a:rPr>
              <a:t>a)  </a:t>
            </a:r>
            <a:endParaRPr lang="es-ES" sz="1600">
              <a:latin typeface="Times New Roman" pitchFamily="18" charset="0"/>
              <a:cs typeface="Times New Roman" pitchFamily="18" charset="0"/>
            </a:endParaRPr>
          </a:p>
        </p:txBody>
      </p:sp>
      <p:sp>
        <p:nvSpPr>
          <p:cNvPr id="7177" name="Rectangle 8"/>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es-CL"/>
          </a:p>
        </p:txBody>
      </p:sp>
      <p:graphicFrame>
        <p:nvGraphicFramePr>
          <p:cNvPr id="7170" name="Object 7"/>
          <p:cNvGraphicFramePr>
            <a:graphicFrameLocks noChangeAspect="1"/>
          </p:cNvGraphicFramePr>
          <p:nvPr/>
        </p:nvGraphicFramePr>
        <p:xfrm>
          <a:off x="1547813" y="1628775"/>
          <a:ext cx="3054350" cy="303213"/>
        </p:xfrm>
        <a:graphic>
          <a:graphicData uri="http://schemas.openxmlformats.org/presentationml/2006/ole">
            <p:oleObj spid="_x0000_s7170" name="Ecuación" r:id="rId4" imgW="2273040" imgH="228600" progId="Equation.3">
              <p:embed/>
            </p:oleObj>
          </a:graphicData>
        </a:graphic>
      </p:graphicFrame>
      <p:sp>
        <p:nvSpPr>
          <p:cNvPr id="7178" name="Text Box 9"/>
          <p:cNvSpPr txBox="1">
            <a:spLocks noChangeArrowheads="1"/>
          </p:cNvSpPr>
          <p:nvPr/>
        </p:nvSpPr>
        <p:spPr bwMode="auto">
          <a:xfrm>
            <a:off x="1187450" y="2225675"/>
            <a:ext cx="407988" cy="339725"/>
          </a:xfrm>
          <a:prstGeom prst="rect">
            <a:avLst/>
          </a:prstGeom>
          <a:noFill/>
          <a:ln w="9525">
            <a:noFill/>
            <a:miter lim="800000"/>
            <a:headEnd/>
            <a:tailEnd/>
          </a:ln>
        </p:spPr>
        <p:txBody>
          <a:bodyPr wrap="none">
            <a:spAutoFit/>
          </a:bodyPr>
          <a:lstStyle/>
          <a:p>
            <a:r>
              <a:rPr lang="es-CL" sz="1600">
                <a:latin typeface="Times New Roman" pitchFamily="18" charset="0"/>
                <a:cs typeface="Times New Roman" pitchFamily="18" charset="0"/>
              </a:rPr>
              <a:t>b) </a:t>
            </a:r>
            <a:endParaRPr lang="es-ES" sz="1600">
              <a:latin typeface="Times New Roman" pitchFamily="18" charset="0"/>
              <a:cs typeface="Times New Roman" pitchFamily="18" charset="0"/>
            </a:endParaRPr>
          </a:p>
        </p:txBody>
      </p:sp>
      <p:sp>
        <p:nvSpPr>
          <p:cNvPr id="7179" name="Rectangle 11"/>
          <p:cNvSpPr>
            <a:spLocks noChangeArrowheads="1"/>
          </p:cNvSpPr>
          <p:nvPr/>
        </p:nvSpPr>
        <p:spPr bwMode="auto">
          <a:xfrm>
            <a:off x="0" y="3214688"/>
            <a:ext cx="9144000" cy="0"/>
          </a:xfrm>
          <a:prstGeom prst="rect">
            <a:avLst/>
          </a:prstGeom>
          <a:noFill/>
          <a:ln w="9525">
            <a:noFill/>
            <a:miter lim="800000"/>
            <a:headEnd/>
            <a:tailEnd/>
          </a:ln>
        </p:spPr>
        <p:txBody>
          <a:bodyPr wrap="none" anchor="ctr">
            <a:spAutoFit/>
          </a:bodyPr>
          <a:lstStyle/>
          <a:p>
            <a:endParaRPr lang="es-CL"/>
          </a:p>
        </p:txBody>
      </p:sp>
      <p:graphicFrame>
        <p:nvGraphicFramePr>
          <p:cNvPr id="7171" name="Object 10"/>
          <p:cNvGraphicFramePr>
            <a:graphicFrameLocks noChangeAspect="1"/>
          </p:cNvGraphicFramePr>
          <p:nvPr/>
        </p:nvGraphicFramePr>
        <p:xfrm>
          <a:off x="1547813" y="2133600"/>
          <a:ext cx="3097212" cy="579438"/>
        </p:xfrm>
        <a:graphic>
          <a:graphicData uri="http://schemas.openxmlformats.org/presentationml/2006/ole">
            <p:oleObj spid="_x0000_s7171" name="Ecuación" r:id="rId5" imgW="2298700" imgH="431800" progId="Equation.3">
              <p:embed/>
            </p:oleObj>
          </a:graphicData>
        </a:graphic>
      </p:graphicFrame>
      <p:sp>
        <p:nvSpPr>
          <p:cNvPr id="7180" name="Text Box 12"/>
          <p:cNvSpPr txBox="1">
            <a:spLocks noChangeArrowheads="1"/>
          </p:cNvSpPr>
          <p:nvPr/>
        </p:nvSpPr>
        <p:spPr bwMode="auto">
          <a:xfrm>
            <a:off x="1187450" y="2874963"/>
            <a:ext cx="344488" cy="338137"/>
          </a:xfrm>
          <a:prstGeom prst="rect">
            <a:avLst/>
          </a:prstGeom>
          <a:noFill/>
          <a:ln w="9525">
            <a:noFill/>
            <a:miter lim="800000"/>
            <a:headEnd/>
            <a:tailEnd/>
          </a:ln>
        </p:spPr>
        <p:txBody>
          <a:bodyPr wrap="none">
            <a:spAutoFit/>
          </a:bodyPr>
          <a:lstStyle/>
          <a:p>
            <a:r>
              <a:rPr lang="es-CL" sz="1600">
                <a:latin typeface="Times New Roman" pitchFamily="18" charset="0"/>
                <a:cs typeface="Times New Roman" pitchFamily="18" charset="0"/>
              </a:rPr>
              <a:t>c)</a:t>
            </a:r>
            <a:endParaRPr lang="es-ES" sz="1600">
              <a:latin typeface="Times New Roman" pitchFamily="18" charset="0"/>
              <a:cs typeface="Times New Roman" pitchFamily="18" charset="0"/>
            </a:endParaRPr>
          </a:p>
        </p:txBody>
      </p:sp>
      <p:sp>
        <p:nvSpPr>
          <p:cNvPr id="7181" name="Rectangle 14"/>
          <p:cNvSpPr>
            <a:spLocks noChangeArrowheads="1"/>
          </p:cNvSpPr>
          <p:nvPr/>
        </p:nvSpPr>
        <p:spPr bwMode="auto">
          <a:xfrm>
            <a:off x="0" y="3214688"/>
            <a:ext cx="9144000" cy="0"/>
          </a:xfrm>
          <a:prstGeom prst="rect">
            <a:avLst/>
          </a:prstGeom>
          <a:noFill/>
          <a:ln w="9525">
            <a:noFill/>
            <a:miter lim="800000"/>
            <a:headEnd/>
            <a:tailEnd/>
          </a:ln>
        </p:spPr>
        <p:txBody>
          <a:bodyPr wrap="none" anchor="ctr">
            <a:spAutoFit/>
          </a:bodyPr>
          <a:lstStyle/>
          <a:p>
            <a:endParaRPr lang="es-CL"/>
          </a:p>
        </p:txBody>
      </p:sp>
      <p:graphicFrame>
        <p:nvGraphicFramePr>
          <p:cNvPr id="7172" name="Object 13"/>
          <p:cNvGraphicFramePr>
            <a:graphicFrameLocks noChangeAspect="1"/>
          </p:cNvGraphicFramePr>
          <p:nvPr/>
        </p:nvGraphicFramePr>
        <p:xfrm>
          <a:off x="1547813" y="2781300"/>
          <a:ext cx="3671887" cy="631825"/>
        </p:xfrm>
        <a:graphic>
          <a:graphicData uri="http://schemas.openxmlformats.org/presentationml/2006/ole">
            <p:oleObj spid="_x0000_s7172" name="Ecuación" r:id="rId6" imgW="2489200" imgH="431800" progId="Equation.3">
              <p:embed/>
            </p:oleObj>
          </a:graphicData>
        </a:graphic>
      </p:graphicFrame>
      <p:sp>
        <p:nvSpPr>
          <p:cNvPr id="7182" name="Text Box 15"/>
          <p:cNvSpPr txBox="1">
            <a:spLocks noChangeArrowheads="1"/>
          </p:cNvSpPr>
          <p:nvPr/>
        </p:nvSpPr>
        <p:spPr bwMode="auto">
          <a:xfrm>
            <a:off x="539750" y="3563938"/>
            <a:ext cx="8135938" cy="585787"/>
          </a:xfrm>
          <a:prstGeom prst="rect">
            <a:avLst/>
          </a:prstGeom>
          <a:noFill/>
          <a:ln w="9525">
            <a:noFill/>
            <a:miter lim="800000"/>
            <a:headEnd/>
            <a:tailEnd/>
          </a:ln>
        </p:spPr>
        <p:txBody>
          <a:bodyPr>
            <a:spAutoFit/>
          </a:bodyPr>
          <a:lstStyle/>
          <a:p>
            <a:pPr marL="363538" indent="-363538"/>
            <a:r>
              <a:rPr lang="es-CL" sz="1600">
                <a:latin typeface="Times New Roman" pitchFamily="18" charset="0"/>
                <a:cs typeface="Times New Roman" pitchFamily="18" charset="0"/>
              </a:rPr>
              <a:t>2).-  Suponga que el costo total, en dólares, de la fabricación de </a:t>
            </a:r>
            <a:r>
              <a:rPr lang="es-CL" sz="1600" i="1">
                <a:latin typeface="Times New Roman" pitchFamily="18" charset="0"/>
                <a:cs typeface="Times New Roman" pitchFamily="18" charset="0"/>
              </a:rPr>
              <a:t>q</a:t>
            </a:r>
            <a:r>
              <a:rPr lang="es-CL" sz="1600">
                <a:latin typeface="Times New Roman" pitchFamily="18" charset="0"/>
                <a:cs typeface="Times New Roman" pitchFamily="18" charset="0"/>
              </a:rPr>
              <a:t> unidades de un determinado artículo está por la función</a:t>
            </a:r>
            <a:endParaRPr lang="es-ES" sz="1600">
              <a:latin typeface="Times New Roman" pitchFamily="18" charset="0"/>
              <a:cs typeface="Times New Roman" pitchFamily="18" charset="0"/>
            </a:endParaRPr>
          </a:p>
        </p:txBody>
      </p:sp>
      <p:sp>
        <p:nvSpPr>
          <p:cNvPr id="7183" name="Rectangle 17"/>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es-CL"/>
          </a:p>
        </p:txBody>
      </p:sp>
      <p:graphicFrame>
        <p:nvGraphicFramePr>
          <p:cNvPr id="7173" name="Object 16"/>
          <p:cNvGraphicFramePr>
            <a:graphicFrameLocks noChangeAspect="1"/>
          </p:cNvGraphicFramePr>
          <p:nvPr/>
        </p:nvGraphicFramePr>
        <p:xfrm>
          <a:off x="1619250" y="4221163"/>
          <a:ext cx="3168650" cy="354012"/>
        </p:xfrm>
        <a:graphic>
          <a:graphicData uri="http://schemas.openxmlformats.org/presentationml/2006/ole">
            <p:oleObj spid="_x0000_s7173" name="Ecuación" r:id="rId7" imgW="2146300" imgH="241300" progId="Equation.3">
              <p:embed/>
            </p:oleObj>
          </a:graphicData>
        </a:graphic>
      </p:graphicFrame>
      <p:sp>
        <p:nvSpPr>
          <p:cNvPr id="7184" name="Text Box 18"/>
          <p:cNvSpPr txBox="1">
            <a:spLocks noChangeArrowheads="1"/>
          </p:cNvSpPr>
          <p:nvPr/>
        </p:nvSpPr>
        <p:spPr bwMode="auto">
          <a:xfrm>
            <a:off x="1187450" y="4724400"/>
            <a:ext cx="4403725" cy="585788"/>
          </a:xfrm>
          <a:prstGeom prst="rect">
            <a:avLst/>
          </a:prstGeom>
          <a:noFill/>
          <a:ln w="9525">
            <a:noFill/>
            <a:miter lim="800000"/>
            <a:headEnd/>
            <a:tailEnd/>
          </a:ln>
        </p:spPr>
        <p:txBody>
          <a:bodyPr wrap="none">
            <a:spAutoFit/>
          </a:bodyPr>
          <a:lstStyle/>
          <a:p>
            <a:pPr marL="342900" indent="-342900">
              <a:buFontTx/>
              <a:buAutoNum type="alphaLcParenR"/>
            </a:pPr>
            <a:r>
              <a:rPr lang="es-CL" sz="1600">
                <a:latin typeface="Times New Roman" pitchFamily="18" charset="0"/>
                <a:cs typeface="Times New Roman" pitchFamily="18" charset="0"/>
              </a:rPr>
              <a:t>Calcule el costo de fabricación de 20 unidades.</a:t>
            </a:r>
          </a:p>
          <a:p>
            <a:pPr marL="342900" indent="-342900">
              <a:buFontTx/>
              <a:buAutoNum type="alphaLcParenR"/>
            </a:pPr>
            <a:r>
              <a:rPr lang="es-CL" sz="1600">
                <a:latin typeface="Times New Roman" pitchFamily="18" charset="0"/>
                <a:cs typeface="Times New Roman" pitchFamily="18" charset="0"/>
              </a:rPr>
              <a:t>Calcule el costo de fabricación </a:t>
            </a:r>
            <a:endParaRPr lang="es-ES" sz="1600">
              <a:latin typeface="Times New Roman" pitchFamily="18" charset="0"/>
              <a:cs typeface="Times New Roman" pitchFamily="18" charset="0"/>
            </a:endParaRPr>
          </a:p>
        </p:txBody>
      </p:sp>
      <p:grpSp>
        <p:nvGrpSpPr>
          <p:cNvPr id="7185" name="7 Grupo"/>
          <p:cNvGrpSpPr>
            <a:grpSpLocks/>
          </p:cNvGrpSpPr>
          <p:nvPr/>
        </p:nvGrpSpPr>
        <p:grpSpPr bwMode="auto">
          <a:xfrm>
            <a:off x="-85725" y="0"/>
            <a:ext cx="9309100" cy="6967538"/>
            <a:chOff x="-85344" y="0"/>
            <a:chExt cx="9308592" cy="6967728"/>
          </a:xfrm>
        </p:grpSpPr>
        <p:pic>
          <p:nvPicPr>
            <p:cNvPr id="7186" name="8 Imagen" descr="facultad de ingenieria.jpg"/>
            <p:cNvPicPr>
              <a:picLocks noChangeAspect="1"/>
            </p:cNvPicPr>
            <p:nvPr/>
          </p:nvPicPr>
          <p:blipFill>
            <a:blip r:embed="rId8"/>
            <a:srcRect/>
            <a:stretch>
              <a:fillRect/>
            </a:stretch>
          </p:blipFill>
          <p:spPr bwMode="auto">
            <a:xfrm>
              <a:off x="0" y="0"/>
              <a:ext cx="2123728" cy="897836"/>
            </a:xfrm>
            <a:prstGeom prst="rect">
              <a:avLst/>
            </a:prstGeom>
            <a:noFill/>
            <a:ln w="9525">
              <a:noFill/>
              <a:miter lim="800000"/>
              <a:headEnd/>
              <a:tailEnd/>
            </a:ln>
          </p:spPr>
        </p:pic>
        <p:sp>
          <p:nvSpPr>
            <p:cNvPr id="19"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7188"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7189"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2"/>
          <p:cNvSpPr txBox="1">
            <a:spLocks noChangeArrowheads="1"/>
          </p:cNvSpPr>
          <p:nvPr/>
        </p:nvSpPr>
        <p:spPr bwMode="auto">
          <a:xfrm>
            <a:off x="611188" y="1295400"/>
            <a:ext cx="7993062" cy="831850"/>
          </a:xfrm>
          <a:prstGeom prst="rect">
            <a:avLst/>
          </a:prstGeom>
          <a:noFill/>
          <a:ln w="9525">
            <a:noFill/>
            <a:miter lim="800000"/>
            <a:headEnd/>
            <a:tailEnd/>
          </a:ln>
        </p:spPr>
        <p:txBody>
          <a:bodyPr>
            <a:spAutoFit/>
          </a:bodyPr>
          <a:lstStyle/>
          <a:p>
            <a:pPr marL="363538" indent="-363538" algn="just"/>
            <a:r>
              <a:rPr lang="es-CL" sz="1600">
                <a:latin typeface="Times New Roman" pitchFamily="18" charset="0"/>
                <a:cs typeface="Times New Roman" pitchFamily="18" charset="0"/>
              </a:rPr>
              <a:t>3).-  Un estudio de eficiencia del turno matinal en cierta fábrica revela que un trabajador medio   que   llega    a    las    8:00  a.m.   habrá   ensamblado                                            radios transistores </a:t>
            </a:r>
            <a:r>
              <a:rPr lang="es-CL" sz="1600" i="1">
                <a:latin typeface="Times New Roman" pitchFamily="18" charset="0"/>
                <a:cs typeface="Times New Roman" pitchFamily="18" charset="0"/>
              </a:rPr>
              <a:t>x</a:t>
            </a:r>
            <a:r>
              <a:rPr lang="es-CL" sz="1600">
                <a:latin typeface="Times New Roman" pitchFamily="18" charset="0"/>
                <a:cs typeface="Times New Roman" pitchFamily="18" charset="0"/>
              </a:rPr>
              <a:t> hora después.                                              </a:t>
            </a:r>
            <a:endParaRPr lang="es-ES" sz="1600">
              <a:latin typeface="Times New Roman" pitchFamily="18" charset="0"/>
              <a:cs typeface="Times New Roman" pitchFamily="18" charset="0"/>
            </a:endParaRPr>
          </a:p>
        </p:txBody>
      </p:sp>
      <p:sp>
        <p:nvSpPr>
          <p:cNvPr id="8196" name="Rectangle 4"/>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es-CL"/>
          </a:p>
        </p:txBody>
      </p:sp>
      <p:graphicFrame>
        <p:nvGraphicFramePr>
          <p:cNvPr id="8194" name="Object 3"/>
          <p:cNvGraphicFramePr>
            <a:graphicFrameLocks noChangeAspect="1"/>
          </p:cNvGraphicFramePr>
          <p:nvPr/>
        </p:nvGraphicFramePr>
        <p:xfrm>
          <a:off x="5651500" y="1557338"/>
          <a:ext cx="2016125" cy="319087"/>
        </p:xfrm>
        <a:graphic>
          <a:graphicData uri="http://schemas.openxmlformats.org/presentationml/2006/ole">
            <p:oleObj spid="_x0000_s8194" name="Ecuación" r:id="rId4" imgW="1497950" imgH="241195" progId="Equation.3">
              <p:embed/>
            </p:oleObj>
          </a:graphicData>
        </a:graphic>
      </p:graphicFrame>
      <p:sp>
        <p:nvSpPr>
          <p:cNvPr id="8197" name="Text Box 5"/>
          <p:cNvSpPr txBox="1">
            <a:spLocks noChangeArrowheads="1"/>
          </p:cNvSpPr>
          <p:nvPr/>
        </p:nvSpPr>
        <p:spPr bwMode="auto">
          <a:xfrm>
            <a:off x="1042988" y="2217738"/>
            <a:ext cx="6681787" cy="706437"/>
          </a:xfrm>
          <a:prstGeom prst="rect">
            <a:avLst/>
          </a:prstGeom>
          <a:noFill/>
          <a:ln w="9525">
            <a:noFill/>
            <a:miter lim="800000"/>
            <a:headEnd/>
            <a:tailEnd/>
          </a:ln>
        </p:spPr>
        <p:txBody>
          <a:bodyPr>
            <a:spAutoFit/>
          </a:bodyPr>
          <a:lstStyle/>
          <a:p>
            <a:pPr marL="342900" indent="-342900">
              <a:spcBef>
                <a:spcPct val="50000"/>
              </a:spcBef>
              <a:buFontTx/>
              <a:buAutoNum type="alphaLcParenR"/>
            </a:pPr>
            <a:r>
              <a:rPr lang="es-CL" sz="1600">
                <a:latin typeface="Times New Roman" pitchFamily="18" charset="0"/>
                <a:cs typeface="Times New Roman" pitchFamily="18" charset="0"/>
              </a:rPr>
              <a:t>¿Cuántos radios habrá ensamblado el trabajador a la 10:00 a.m.?</a:t>
            </a:r>
          </a:p>
          <a:p>
            <a:pPr marL="342900" indent="-342900">
              <a:spcBef>
                <a:spcPct val="50000"/>
              </a:spcBef>
              <a:buFontTx/>
              <a:buAutoNum type="alphaLcParenR"/>
            </a:pPr>
            <a:r>
              <a:rPr lang="es-CL" sz="1600">
                <a:latin typeface="Times New Roman" pitchFamily="18" charset="0"/>
                <a:cs typeface="Times New Roman" pitchFamily="18" charset="0"/>
              </a:rPr>
              <a:t>¿Cuántos radios ensamblará entre las 9:00 a.m. y las 10:00 a.m.?</a:t>
            </a:r>
            <a:endParaRPr lang="es-ES" sz="1600">
              <a:latin typeface="Times New Roman" pitchFamily="18" charset="0"/>
              <a:cs typeface="Times New Roman" pitchFamily="18" charset="0"/>
            </a:endParaRPr>
          </a:p>
        </p:txBody>
      </p:sp>
      <p:sp>
        <p:nvSpPr>
          <p:cNvPr id="8198" name="Text Box 6"/>
          <p:cNvSpPr txBox="1">
            <a:spLocks noChangeArrowheads="1"/>
          </p:cNvSpPr>
          <p:nvPr/>
        </p:nvSpPr>
        <p:spPr bwMode="auto">
          <a:xfrm>
            <a:off x="611188" y="3522663"/>
            <a:ext cx="6194425" cy="338137"/>
          </a:xfrm>
          <a:prstGeom prst="rect">
            <a:avLst/>
          </a:prstGeom>
          <a:noFill/>
          <a:ln w="9525">
            <a:noFill/>
            <a:miter lim="800000"/>
            <a:headEnd/>
            <a:tailEnd/>
          </a:ln>
        </p:spPr>
        <p:txBody>
          <a:bodyPr wrap="none">
            <a:spAutoFit/>
          </a:bodyPr>
          <a:lstStyle/>
          <a:p>
            <a:r>
              <a:rPr lang="es-CL" sz="1600">
                <a:latin typeface="Times New Roman" pitchFamily="18" charset="0"/>
                <a:cs typeface="Times New Roman" pitchFamily="18" charset="0"/>
              </a:rPr>
              <a:t>4).-  Determine el valor de la variable pedida en los siguientes ejercicios:</a:t>
            </a:r>
            <a:endParaRPr lang="es-ES" sz="1600">
              <a:latin typeface="Times New Roman" pitchFamily="18" charset="0"/>
              <a:cs typeface="Times New Roman" pitchFamily="18" charset="0"/>
            </a:endParaRPr>
          </a:p>
        </p:txBody>
      </p:sp>
      <p:sp>
        <p:nvSpPr>
          <p:cNvPr id="8199" name="Text Box 7"/>
          <p:cNvSpPr txBox="1">
            <a:spLocks noChangeArrowheads="1"/>
          </p:cNvSpPr>
          <p:nvPr/>
        </p:nvSpPr>
        <p:spPr bwMode="auto">
          <a:xfrm>
            <a:off x="1042988" y="4038600"/>
            <a:ext cx="5480050" cy="830263"/>
          </a:xfrm>
          <a:prstGeom prst="rect">
            <a:avLst/>
          </a:prstGeom>
          <a:noFill/>
          <a:ln w="9525">
            <a:noFill/>
            <a:miter lim="800000"/>
            <a:headEnd/>
            <a:tailEnd/>
          </a:ln>
        </p:spPr>
        <p:txBody>
          <a:bodyPr wrap="none">
            <a:spAutoFit/>
          </a:bodyPr>
          <a:lstStyle/>
          <a:p>
            <a:pPr marL="342900" indent="-342900">
              <a:buFontTx/>
              <a:buAutoNum type="alphaLcParenR"/>
            </a:pPr>
            <a:r>
              <a:rPr lang="es-CL" sz="1600">
                <a:latin typeface="Times New Roman" pitchFamily="18" charset="0"/>
                <a:cs typeface="Times New Roman" pitchFamily="18" charset="0"/>
              </a:rPr>
              <a:t>Calcule el valor de    k  Si  f(x) = kx – 3   y  f(2) = 5.</a:t>
            </a:r>
          </a:p>
          <a:p>
            <a:pPr marL="342900" indent="-342900">
              <a:buFontTx/>
              <a:buAutoNum type="alphaLcParenR"/>
            </a:pPr>
            <a:r>
              <a:rPr lang="es-CL" sz="1600">
                <a:latin typeface="Times New Roman" pitchFamily="18" charset="0"/>
                <a:cs typeface="Times New Roman" pitchFamily="18" charset="0"/>
              </a:rPr>
              <a:t>Calcule el valor de    h  Si  f(x) = 4x – 3  y  f(h) – f(-h) = 16.</a:t>
            </a:r>
          </a:p>
          <a:p>
            <a:pPr marL="342900" indent="-342900">
              <a:buFontTx/>
              <a:buAutoNum type="alphaLcParenR"/>
            </a:pPr>
            <a:r>
              <a:rPr lang="es-CL" sz="1600">
                <a:latin typeface="Times New Roman" pitchFamily="18" charset="0"/>
                <a:cs typeface="Times New Roman" pitchFamily="18" charset="0"/>
              </a:rPr>
              <a:t>Calcule el valor de    a  Si  h(a) = -5  con  h(x) = 3x - 12</a:t>
            </a:r>
            <a:endParaRPr lang="es-ES" sz="1600">
              <a:latin typeface="Times New Roman" pitchFamily="18" charset="0"/>
              <a:cs typeface="Times New Roman" pitchFamily="18" charset="0"/>
            </a:endParaRPr>
          </a:p>
        </p:txBody>
      </p:sp>
      <p:grpSp>
        <p:nvGrpSpPr>
          <p:cNvPr id="8200" name="7 Grupo"/>
          <p:cNvGrpSpPr>
            <a:grpSpLocks/>
          </p:cNvGrpSpPr>
          <p:nvPr/>
        </p:nvGrpSpPr>
        <p:grpSpPr bwMode="auto">
          <a:xfrm>
            <a:off x="-85725" y="0"/>
            <a:ext cx="9309100" cy="6967538"/>
            <a:chOff x="-85344" y="0"/>
            <a:chExt cx="9308592" cy="6967728"/>
          </a:xfrm>
        </p:grpSpPr>
        <p:pic>
          <p:nvPicPr>
            <p:cNvPr id="8201" name="8 Imagen" descr="facultad de ingenieria.jpg"/>
            <p:cNvPicPr>
              <a:picLocks noChangeAspect="1"/>
            </p:cNvPicPr>
            <p:nvPr/>
          </p:nvPicPr>
          <p:blipFill>
            <a:blip r:embed="rId5"/>
            <a:srcRect/>
            <a:stretch>
              <a:fillRect/>
            </a:stretch>
          </p:blipFill>
          <p:spPr bwMode="auto">
            <a:xfrm>
              <a:off x="0" y="0"/>
              <a:ext cx="2123728" cy="897836"/>
            </a:xfrm>
            <a:prstGeom prst="rect">
              <a:avLst/>
            </a:prstGeom>
            <a:noFill/>
            <a:ln w="9525">
              <a:noFill/>
              <a:miter lim="800000"/>
              <a:headEnd/>
              <a:tailEnd/>
            </a:ln>
          </p:spPr>
        </p:pic>
        <p:sp>
          <p:nvSpPr>
            <p:cNvPr id="10"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8203"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8204"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Text Box 2"/>
          <p:cNvSpPr txBox="1">
            <a:spLocks noChangeArrowheads="1"/>
          </p:cNvSpPr>
          <p:nvPr/>
        </p:nvSpPr>
        <p:spPr bwMode="auto">
          <a:xfrm>
            <a:off x="684213" y="1052513"/>
            <a:ext cx="6056312" cy="338137"/>
          </a:xfrm>
          <a:prstGeom prst="rect">
            <a:avLst/>
          </a:prstGeom>
          <a:noFill/>
          <a:ln w="9525">
            <a:noFill/>
            <a:miter lim="800000"/>
            <a:headEnd/>
            <a:tailEnd/>
          </a:ln>
        </p:spPr>
        <p:txBody>
          <a:bodyPr wrap="none">
            <a:spAutoFit/>
          </a:bodyPr>
          <a:lstStyle/>
          <a:p>
            <a:r>
              <a:rPr lang="es-CL" sz="1600">
                <a:latin typeface="Times New Roman" pitchFamily="18" charset="0"/>
                <a:cs typeface="Times New Roman" pitchFamily="18" charset="0"/>
              </a:rPr>
              <a:t>5).-   Complete la tabla de valores de la siguiente función: f(x) = 2x + 6</a:t>
            </a:r>
            <a:endParaRPr lang="es-ES" sz="1600">
              <a:latin typeface="Times New Roman" pitchFamily="18" charset="0"/>
              <a:cs typeface="Times New Roman" pitchFamily="18" charset="0"/>
            </a:endParaRPr>
          </a:p>
        </p:txBody>
      </p:sp>
      <p:graphicFrame>
        <p:nvGraphicFramePr>
          <p:cNvPr id="8305" name="Group 113"/>
          <p:cNvGraphicFramePr>
            <a:graphicFrameLocks noGrp="1"/>
          </p:cNvGraphicFramePr>
          <p:nvPr/>
        </p:nvGraphicFramePr>
        <p:xfrm>
          <a:off x="1789113" y="1628775"/>
          <a:ext cx="6096000" cy="730568"/>
        </p:xfrm>
        <a:graphic>
          <a:graphicData uri="http://schemas.openxmlformats.org/drawingml/2006/table">
            <a:tbl>
              <a:tblPr/>
              <a:tblGrid>
                <a:gridCol w="1016000"/>
                <a:gridCol w="1016000"/>
                <a:gridCol w="1016000"/>
                <a:gridCol w="1016000"/>
                <a:gridCol w="1016000"/>
                <a:gridCol w="1016000"/>
              </a:tblGrid>
              <a:tr h="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s-CL" sz="1600" b="0" i="0" u="none" strike="noStrike" cap="none" normalizeH="0" baseline="0" smtClean="0">
                          <a:ln>
                            <a:noFill/>
                          </a:ln>
                          <a:solidFill>
                            <a:schemeClr val="tx1"/>
                          </a:solidFill>
                          <a:effectLst/>
                          <a:latin typeface="Calibri" pitchFamily="34" charset="0"/>
                        </a:rPr>
                        <a:t>x</a:t>
                      </a:r>
                      <a:endParaRPr kumimoji="0" lang="es-ES" sz="1600" b="0" i="0" u="none" strike="noStrike" cap="none" normalizeH="0" baseline="0" smtClean="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s-CL" sz="1600" b="0" i="0" u="none" strike="noStrike" cap="none" normalizeH="0" baseline="0" smtClean="0">
                          <a:ln>
                            <a:noFill/>
                          </a:ln>
                          <a:solidFill>
                            <a:schemeClr val="tx1"/>
                          </a:solidFill>
                          <a:effectLst/>
                          <a:latin typeface="Calibri" pitchFamily="34" charset="0"/>
                        </a:rPr>
                        <a:t>-1</a:t>
                      </a:r>
                      <a:endParaRPr kumimoji="0" lang="es-ES" sz="16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s-CL" sz="1600" b="0" i="0" u="none" strike="noStrike" cap="none" normalizeH="0" baseline="0" smtClean="0">
                          <a:ln>
                            <a:noFill/>
                          </a:ln>
                          <a:solidFill>
                            <a:schemeClr val="tx1"/>
                          </a:solidFill>
                          <a:effectLst/>
                          <a:latin typeface="Calibri" pitchFamily="34" charset="0"/>
                        </a:rPr>
                        <a:t>-2</a:t>
                      </a:r>
                      <a:endParaRPr kumimoji="0" lang="es-ES" sz="16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es-ES" sz="16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es-ES" sz="16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es-ES" sz="16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8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s-CL" sz="1600" b="0" i="0" u="none" strike="noStrike" cap="none" normalizeH="0" baseline="0" smtClean="0">
                          <a:ln>
                            <a:noFill/>
                          </a:ln>
                          <a:solidFill>
                            <a:schemeClr val="tx1"/>
                          </a:solidFill>
                          <a:effectLst/>
                          <a:latin typeface="Calibri" pitchFamily="34" charset="0"/>
                        </a:rPr>
                        <a:t>f(x)</a:t>
                      </a:r>
                      <a:endParaRPr kumimoji="0" lang="es-ES" sz="1600" b="0" i="0" u="none" strike="noStrike" cap="none" normalizeH="0" baseline="0" smtClean="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es-ES" sz="16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es-ES" sz="16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s-CL" sz="1600" b="0" i="0" u="none" strike="noStrike" cap="none" normalizeH="0" baseline="0" smtClean="0">
                          <a:ln>
                            <a:noFill/>
                          </a:ln>
                          <a:solidFill>
                            <a:schemeClr val="tx1"/>
                          </a:solidFill>
                          <a:effectLst/>
                          <a:latin typeface="Calibri" pitchFamily="34" charset="0"/>
                        </a:rPr>
                        <a:t>5</a:t>
                      </a:r>
                      <a:endParaRPr kumimoji="0" lang="es-ES" sz="16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s-CL" sz="1600" b="0" i="0" u="none" strike="noStrike" cap="none" normalizeH="0" baseline="0" smtClean="0">
                          <a:ln>
                            <a:noFill/>
                          </a:ln>
                          <a:solidFill>
                            <a:schemeClr val="tx1"/>
                          </a:solidFill>
                          <a:effectLst/>
                          <a:latin typeface="Calibri" pitchFamily="34" charset="0"/>
                        </a:rPr>
                        <a:t>8</a:t>
                      </a:r>
                      <a:endParaRPr kumimoji="0" lang="es-ES" sz="16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s-CL" sz="1600" b="0" i="0" u="none" strike="noStrike" cap="none" normalizeH="0" baseline="0" smtClean="0">
                          <a:ln>
                            <a:noFill/>
                          </a:ln>
                          <a:solidFill>
                            <a:schemeClr val="tx1"/>
                          </a:solidFill>
                          <a:effectLst/>
                          <a:latin typeface="Calibri" pitchFamily="34" charset="0"/>
                        </a:rPr>
                        <a:t>9</a:t>
                      </a:r>
                      <a:endParaRPr kumimoji="0" lang="es-ES" sz="16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46" name="Text Box 114"/>
          <p:cNvSpPr txBox="1">
            <a:spLocks noChangeArrowheads="1"/>
          </p:cNvSpPr>
          <p:nvPr/>
        </p:nvSpPr>
        <p:spPr bwMode="auto">
          <a:xfrm>
            <a:off x="684213" y="2916238"/>
            <a:ext cx="7991475" cy="584200"/>
          </a:xfrm>
          <a:prstGeom prst="rect">
            <a:avLst/>
          </a:prstGeom>
          <a:noFill/>
          <a:ln w="9525">
            <a:noFill/>
            <a:miter lim="800000"/>
            <a:headEnd/>
            <a:tailEnd/>
          </a:ln>
        </p:spPr>
        <p:txBody>
          <a:bodyPr>
            <a:spAutoFit/>
          </a:bodyPr>
          <a:lstStyle/>
          <a:p>
            <a:pPr marL="449263" indent="-449263"/>
            <a:r>
              <a:rPr lang="es-CL" sz="1600">
                <a:latin typeface="Times New Roman" pitchFamily="18" charset="0"/>
                <a:cs typeface="Times New Roman" pitchFamily="18" charset="0"/>
              </a:rPr>
              <a:t>6).-  Graficar en el plano las siguientes funciones, indicando intersección con los ejes coordenados:</a:t>
            </a:r>
            <a:endParaRPr lang="es-ES" sz="1600">
              <a:latin typeface="Times New Roman" pitchFamily="18" charset="0"/>
              <a:cs typeface="Times New Roman" pitchFamily="18" charset="0"/>
            </a:endParaRPr>
          </a:p>
        </p:txBody>
      </p:sp>
      <p:sp>
        <p:nvSpPr>
          <p:cNvPr id="9247" name="Text Box 115"/>
          <p:cNvSpPr txBox="1">
            <a:spLocks noChangeArrowheads="1"/>
          </p:cNvSpPr>
          <p:nvPr/>
        </p:nvSpPr>
        <p:spPr bwMode="auto">
          <a:xfrm>
            <a:off x="2390775" y="3640138"/>
            <a:ext cx="465138" cy="338137"/>
          </a:xfrm>
          <a:prstGeom prst="rect">
            <a:avLst/>
          </a:prstGeom>
          <a:noFill/>
          <a:ln w="9525">
            <a:noFill/>
            <a:miter lim="800000"/>
            <a:headEnd/>
            <a:tailEnd/>
          </a:ln>
        </p:spPr>
        <p:txBody>
          <a:bodyPr wrap="none">
            <a:spAutoFit/>
          </a:bodyPr>
          <a:lstStyle/>
          <a:p>
            <a:r>
              <a:rPr lang="es-CL" sz="1600">
                <a:latin typeface="Times New Roman" pitchFamily="18" charset="0"/>
                <a:cs typeface="Times New Roman" pitchFamily="18" charset="0"/>
              </a:rPr>
              <a:t>a).-</a:t>
            </a:r>
            <a:endParaRPr lang="es-ES" sz="1600">
              <a:latin typeface="Times New Roman" pitchFamily="18" charset="0"/>
              <a:cs typeface="Times New Roman" pitchFamily="18" charset="0"/>
            </a:endParaRPr>
          </a:p>
        </p:txBody>
      </p:sp>
      <p:sp>
        <p:nvSpPr>
          <p:cNvPr id="9248" name="Rectangle 117"/>
          <p:cNvSpPr>
            <a:spLocks noChangeArrowheads="1"/>
          </p:cNvSpPr>
          <p:nvPr/>
        </p:nvSpPr>
        <p:spPr bwMode="auto">
          <a:xfrm>
            <a:off x="0" y="3319463"/>
            <a:ext cx="9144000" cy="0"/>
          </a:xfrm>
          <a:prstGeom prst="rect">
            <a:avLst/>
          </a:prstGeom>
          <a:noFill/>
          <a:ln w="9525">
            <a:noFill/>
            <a:miter lim="800000"/>
            <a:headEnd/>
            <a:tailEnd/>
          </a:ln>
        </p:spPr>
        <p:txBody>
          <a:bodyPr wrap="none" anchor="ctr">
            <a:spAutoFit/>
          </a:bodyPr>
          <a:lstStyle/>
          <a:p>
            <a:endParaRPr lang="es-CL"/>
          </a:p>
        </p:txBody>
      </p:sp>
      <p:graphicFrame>
        <p:nvGraphicFramePr>
          <p:cNvPr id="9218" name="Object 116"/>
          <p:cNvGraphicFramePr>
            <a:graphicFrameLocks noChangeAspect="1"/>
          </p:cNvGraphicFramePr>
          <p:nvPr/>
        </p:nvGraphicFramePr>
        <p:xfrm>
          <a:off x="2914650" y="3708400"/>
          <a:ext cx="1296988" cy="298450"/>
        </p:xfrm>
        <a:graphic>
          <a:graphicData uri="http://schemas.openxmlformats.org/presentationml/2006/ole">
            <p:oleObj spid="_x0000_s9218" name="Ecuación" r:id="rId4" imgW="952087" imgH="215806" progId="Equation.3">
              <p:embed/>
            </p:oleObj>
          </a:graphicData>
        </a:graphic>
      </p:graphicFrame>
      <p:sp>
        <p:nvSpPr>
          <p:cNvPr id="9249" name="Text Box 118"/>
          <p:cNvSpPr txBox="1">
            <a:spLocks noChangeArrowheads="1"/>
          </p:cNvSpPr>
          <p:nvPr/>
        </p:nvSpPr>
        <p:spPr bwMode="auto">
          <a:xfrm>
            <a:off x="2390775" y="4178300"/>
            <a:ext cx="476250" cy="338138"/>
          </a:xfrm>
          <a:prstGeom prst="rect">
            <a:avLst/>
          </a:prstGeom>
          <a:noFill/>
          <a:ln w="9525">
            <a:noFill/>
            <a:miter lim="800000"/>
            <a:headEnd/>
            <a:tailEnd/>
          </a:ln>
        </p:spPr>
        <p:txBody>
          <a:bodyPr wrap="none">
            <a:spAutoFit/>
          </a:bodyPr>
          <a:lstStyle/>
          <a:p>
            <a:r>
              <a:rPr lang="es-CL" sz="1600">
                <a:latin typeface="Times New Roman" pitchFamily="18" charset="0"/>
                <a:cs typeface="Times New Roman" pitchFamily="18" charset="0"/>
              </a:rPr>
              <a:t>b).-</a:t>
            </a:r>
            <a:endParaRPr lang="es-ES" sz="1600">
              <a:latin typeface="Times New Roman" pitchFamily="18" charset="0"/>
              <a:cs typeface="Times New Roman" pitchFamily="18" charset="0"/>
            </a:endParaRPr>
          </a:p>
        </p:txBody>
      </p:sp>
      <p:sp>
        <p:nvSpPr>
          <p:cNvPr id="9250" name="Rectangle 120"/>
          <p:cNvSpPr>
            <a:spLocks noChangeArrowheads="1"/>
          </p:cNvSpPr>
          <p:nvPr/>
        </p:nvSpPr>
        <p:spPr bwMode="auto">
          <a:xfrm>
            <a:off x="0" y="3233738"/>
            <a:ext cx="9144000" cy="0"/>
          </a:xfrm>
          <a:prstGeom prst="rect">
            <a:avLst/>
          </a:prstGeom>
          <a:noFill/>
          <a:ln w="9525">
            <a:noFill/>
            <a:miter lim="800000"/>
            <a:headEnd/>
            <a:tailEnd/>
          </a:ln>
        </p:spPr>
        <p:txBody>
          <a:bodyPr wrap="none" anchor="ctr">
            <a:spAutoFit/>
          </a:bodyPr>
          <a:lstStyle/>
          <a:p>
            <a:endParaRPr lang="es-CL"/>
          </a:p>
        </p:txBody>
      </p:sp>
      <p:graphicFrame>
        <p:nvGraphicFramePr>
          <p:cNvPr id="9219" name="Object 119"/>
          <p:cNvGraphicFramePr>
            <a:graphicFrameLocks noChangeAspect="1"/>
          </p:cNvGraphicFramePr>
          <p:nvPr/>
        </p:nvGraphicFramePr>
        <p:xfrm>
          <a:off x="2914650" y="4078288"/>
          <a:ext cx="1150938" cy="568325"/>
        </p:xfrm>
        <a:graphic>
          <a:graphicData uri="http://schemas.openxmlformats.org/presentationml/2006/ole">
            <p:oleObj spid="_x0000_s9219" name="Ecuación" r:id="rId5" imgW="787058" imgH="393529" progId="Equation.3">
              <p:embed/>
            </p:oleObj>
          </a:graphicData>
        </a:graphic>
      </p:graphicFrame>
      <p:sp>
        <p:nvSpPr>
          <p:cNvPr id="9251" name="Text Box 121"/>
          <p:cNvSpPr txBox="1">
            <a:spLocks noChangeArrowheads="1"/>
          </p:cNvSpPr>
          <p:nvPr/>
        </p:nvSpPr>
        <p:spPr bwMode="auto">
          <a:xfrm>
            <a:off x="2390775" y="4754563"/>
            <a:ext cx="465138" cy="338137"/>
          </a:xfrm>
          <a:prstGeom prst="rect">
            <a:avLst/>
          </a:prstGeom>
          <a:noFill/>
          <a:ln w="9525">
            <a:noFill/>
            <a:miter lim="800000"/>
            <a:headEnd/>
            <a:tailEnd/>
          </a:ln>
        </p:spPr>
        <p:txBody>
          <a:bodyPr wrap="none">
            <a:spAutoFit/>
          </a:bodyPr>
          <a:lstStyle/>
          <a:p>
            <a:r>
              <a:rPr lang="es-CL" sz="1600">
                <a:latin typeface="Times New Roman" pitchFamily="18" charset="0"/>
                <a:cs typeface="Times New Roman" pitchFamily="18" charset="0"/>
              </a:rPr>
              <a:t>c).-</a:t>
            </a:r>
            <a:endParaRPr lang="es-ES" sz="1600">
              <a:latin typeface="Times New Roman" pitchFamily="18" charset="0"/>
              <a:cs typeface="Times New Roman" pitchFamily="18" charset="0"/>
            </a:endParaRPr>
          </a:p>
        </p:txBody>
      </p:sp>
      <p:sp>
        <p:nvSpPr>
          <p:cNvPr id="9252" name="Rectangle 123"/>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es-CL"/>
          </a:p>
        </p:txBody>
      </p:sp>
      <p:graphicFrame>
        <p:nvGraphicFramePr>
          <p:cNvPr id="9220" name="Object 122"/>
          <p:cNvGraphicFramePr>
            <a:graphicFrameLocks noChangeAspect="1"/>
          </p:cNvGraphicFramePr>
          <p:nvPr/>
        </p:nvGraphicFramePr>
        <p:xfrm>
          <a:off x="2916238" y="4797425"/>
          <a:ext cx="1871662" cy="344488"/>
        </p:xfrm>
        <a:graphic>
          <a:graphicData uri="http://schemas.openxmlformats.org/presentationml/2006/ole">
            <p:oleObj spid="_x0000_s9220" name="Ecuación" r:id="rId6" imgW="1295400" imgH="241300" progId="Equation.3">
              <p:embed/>
            </p:oleObj>
          </a:graphicData>
        </a:graphic>
      </p:graphicFrame>
      <p:sp>
        <p:nvSpPr>
          <p:cNvPr id="9253" name="Text Box 124"/>
          <p:cNvSpPr txBox="1">
            <a:spLocks noChangeArrowheads="1"/>
          </p:cNvSpPr>
          <p:nvPr/>
        </p:nvSpPr>
        <p:spPr bwMode="auto">
          <a:xfrm>
            <a:off x="2390775" y="5329238"/>
            <a:ext cx="476250" cy="338137"/>
          </a:xfrm>
          <a:prstGeom prst="rect">
            <a:avLst/>
          </a:prstGeom>
          <a:noFill/>
          <a:ln w="9525">
            <a:noFill/>
            <a:miter lim="800000"/>
            <a:headEnd/>
            <a:tailEnd/>
          </a:ln>
        </p:spPr>
        <p:txBody>
          <a:bodyPr wrap="none">
            <a:spAutoFit/>
          </a:bodyPr>
          <a:lstStyle/>
          <a:p>
            <a:r>
              <a:rPr lang="es-CL" sz="1600">
                <a:latin typeface="Times New Roman" pitchFamily="18" charset="0"/>
                <a:cs typeface="Times New Roman" pitchFamily="18" charset="0"/>
              </a:rPr>
              <a:t>d).-</a:t>
            </a:r>
            <a:endParaRPr lang="es-ES" sz="1600">
              <a:latin typeface="Times New Roman" pitchFamily="18" charset="0"/>
              <a:cs typeface="Times New Roman" pitchFamily="18" charset="0"/>
            </a:endParaRPr>
          </a:p>
        </p:txBody>
      </p:sp>
      <p:sp>
        <p:nvSpPr>
          <p:cNvPr id="9254" name="Rectangle 126"/>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es-CL"/>
          </a:p>
        </p:txBody>
      </p:sp>
      <p:graphicFrame>
        <p:nvGraphicFramePr>
          <p:cNvPr id="9221" name="Object 125"/>
          <p:cNvGraphicFramePr>
            <a:graphicFrameLocks noChangeAspect="1"/>
          </p:cNvGraphicFramePr>
          <p:nvPr/>
        </p:nvGraphicFramePr>
        <p:xfrm>
          <a:off x="2914650" y="5387975"/>
          <a:ext cx="1657350" cy="346075"/>
        </p:xfrm>
        <a:graphic>
          <a:graphicData uri="http://schemas.openxmlformats.org/presentationml/2006/ole">
            <p:oleObj spid="_x0000_s9221" name="Ecuación" r:id="rId7" imgW="1143000" imgH="241300" progId="Equation.3">
              <p:embed/>
            </p:oleObj>
          </a:graphicData>
        </a:graphic>
      </p:graphicFrame>
      <p:grpSp>
        <p:nvGrpSpPr>
          <p:cNvPr id="9255" name="7 Grupo"/>
          <p:cNvGrpSpPr>
            <a:grpSpLocks/>
          </p:cNvGrpSpPr>
          <p:nvPr/>
        </p:nvGrpSpPr>
        <p:grpSpPr bwMode="auto">
          <a:xfrm>
            <a:off x="-85725" y="0"/>
            <a:ext cx="9309100" cy="6967538"/>
            <a:chOff x="-85344" y="0"/>
            <a:chExt cx="9308592" cy="6967728"/>
          </a:xfrm>
        </p:grpSpPr>
        <p:pic>
          <p:nvPicPr>
            <p:cNvPr id="9256" name="8 Imagen" descr="facultad de ingenieria.jpg"/>
            <p:cNvPicPr>
              <a:picLocks noChangeAspect="1"/>
            </p:cNvPicPr>
            <p:nvPr/>
          </p:nvPicPr>
          <p:blipFill>
            <a:blip r:embed="rId8"/>
            <a:srcRect/>
            <a:stretch>
              <a:fillRect/>
            </a:stretch>
          </p:blipFill>
          <p:spPr bwMode="auto">
            <a:xfrm>
              <a:off x="0" y="0"/>
              <a:ext cx="2123728" cy="897836"/>
            </a:xfrm>
            <a:prstGeom prst="rect">
              <a:avLst/>
            </a:prstGeom>
            <a:noFill/>
            <a:ln w="9525">
              <a:noFill/>
              <a:miter lim="800000"/>
              <a:headEnd/>
              <a:tailEnd/>
            </a:ln>
          </p:spPr>
        </p:pic>
        <p:sp>
          <p:nvSpPr>
            <p:cNvPr id="19"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9258"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9259"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2"/>
          <p:cNvSpPr txBox="1">
            <a:spLocks noChangeArrowheads="1"/>
          </p:cNvSpPr>
          <p:nvPr/>
        </p:nvSpPr>
        <p:spPr bwMode="auto">
          <a:xfrm>
            <a:off x="636588" y="1106488"/>
            <a:ext cx="7823200" cy="585787"/>
          </a:xfrm>
          <a:prstGeom prst="rect">
            <a:avLst/>
          </a:prstGeom>
          <a:noFill/>
          <a:ln w="9525">
            <a:noFill/>
            <a:miter lim="800000"/>
            <a:headEnd/>
            <a:tailEnd/>
          </a:ln>
        </p:spPr>
        <p:txBody>
          <a:bodyPr>
            <a:spAutoFit/>
          </a:bodyPr>
          <a:lstStyle/>
          <a:p>
            <a:pPr marL="449263" indent="-449263" algn="just"/>
            <a:r>
              <a:rPr lang="es-CL" sz="1600">
                <a:latin typeface="Times New Roman" pitchFamily="18" charset="0"/>
                <a:cs typeface="Times New Roman" pitchFamily="18" charset="0"/>
              </a:rPr>
              <a:t>7).-  El % de alcohol (y) que hay en cierta sustancia depende de la masa (x) en gramos de dicha sustancia.  Se sabe que:</a:t>
            </a:r>
            <a:endParaRPr lang="es-ES" sz="1600">
              <a:latin typeface="Times New Roman" pitchFamily="18" charset="0"/>
              <a:cs typeface="Times New Roman" pitchFamily="18" charset="0"/>
            </a:endParaRPr>
          </a:p>
        </p:txBody>
      </p:sp>
      <p:graphicFrame>
        <p:nvGraphicFramePr>
          <p:cNvPr id="10242" name="Object 3"/>
          <p:cNvGraphicFramePr>
            <a:graphicFrameLocks noChangeAspect="1"/>
          </p:cNvGraphicFramePr>
          <p:nvPr/>
        </p:nvGraphicFramePr>
        <p:xfrm>
          <a:off x="1209675" y="1870075"/>
          <a:ext cx="4114800" cy="703263"/>
        </p:xfrm>
        <a:graphic>
          <a:graphicData uri="http://schemas.openxmlformats.org/presentationml/2006/ole">
            <p:oleObj spid="_x0000_s10242" name="Ecuación" r:id="rId4" imgW="2184120" imgH="457200" progId="Equation.3">
              <p:embed/>
            </p:oleObj>
          </a:graphicData>
        </a:graphic>
      </p:graphicFrame>
      <p:sp>
        <p:nvSpPr>
          <p:cNvPr id="10244" name="Text Box 5"/>
          <p:cNvSpPr txBox="1">
            <a:spLocks noChangeArrowheads="1"/>
          </p:cNvSpPr>
          <p:nvPr/>
        </p:nvSpPr>
        <p:spPr bwMode="auto">
          <a:xfrm>
            <a:off x="996950" y="2762250"/>
            <a:ext cx="1362075" cy="338138"/>
          </a:xfrm>
          <a:prstGeom prst="rect">
            <a:avLst/>
          </a:prstGeom>
          <a:noFill/>
          <a:ln w="9525">
            <a:noFill/>
            <a:miter lim="800000"/>
            <a:headEnd/>
            <a:tailEnd/>
          </a:ln>
        </p:spPr>
        <p:txBody>
          <a:bodyPr>
            <a:spAutoFit/>
          </a:bodyPr>
          <a:lstStyle/>
          <a:p>
            <a:r>
              <a:rPr lang="es-CL" sz="1600">
                <a:latin typeface="Times New Roman" pitchFamily="18" charset="0"/>
                <a:cs typeface="Times New Roman" pitchFamily="18" charset="0"/>
              </a:rPr>
              <a:t>Determine:</a:t>
            </a:r>
            <a:endParaRPr lang="es-ES" sz="1600">
              <a:latin typeface="Times New Roman" pitchFamily="18" charset="0"/>
              <a:cs typeface="Times New Roman" pitchFamily="18" charset="0"/>
            </a:endParaRPr>
          </a:p>
        </p:txBody>
      </p:sp>
      <p:sp>
        <p:nvSpPr>
          <p:cNvPr id="10245" name="Text Box 6"/>
          <p:cNvSpPr txBox="1">
            <a:spLocks noChangeArrowheads="1"/>
          </p:cNvSpPr>
          <p:nvPr/>
        </p:nvSpPr>
        <p:spPr bwMode="auto">
          <a:xfrm>
            <a:off x="996950" y="3122613"/>
            <a:ext cx="7061200" cy="831850"/>
          </a:xfrm>
          <a:prstGeom prst="rect">
            <a:avLst/>
          </a:prstGeom>
          <a:noFill/>
          <a:ln w="9525">
            <a:noFill/>
            <a:miter lim="800000"/>
            <a:headEnd/>
            <a:tailEnd/>
          </a:ln>
        </p:spPr>
        <p:txBody>
          <a:bodyPr>
            <a:spAutoFit/>
          </a:bodyPr>
          <a:lstStyle/>
          <a:p>
            <a:r>
              <a:rPr lang="es-CL" sz="1600">
                <a:latin typeface="Times New Roman" pitchFamily="18" charset="0"/>
                <a:cs typeface="Times New Roman" pitchFamily="18" charset="0"/>
              </a:rPr>
              <a:t>a).-  ¿Qué % de alcohol tiene la sustancia si su masa es 8,7 gramos?</a:t>
            </a:r>
          </a:p>
          <a:p>
            <a:r>
              <a:rPr lang="es-CL" sz="1600">
                <a:latin typeface="Times New Roman" pitchFamily="18" charset="0"/>
                <a:cs typeface="Times New Roman" pitchFamily="18" charset="0"/>
              </a:rPr>
              <a:t>b).-  ¿Qué % de alcohol hay en 9,9 gramos de sustancia?</a:t>
            </a:r>
          </a:p>
          <a:p>
            <a:r>
              <a:rPr lang="es-CL" sz="1600">
                <a:latin typeface="Times New Roman" pitchFamily="18" charset="0"/>
                <a:cs typeface="Times New Roman" pitchFamily="18" charset="0"/>
              </a:rPr>
              <a:t>c).-  ¿Cuál es la masa de una sustancia que tiene 38 % de alcohol?</a:t>
            </a:r>
            <a:endParaRPr lang="es-ES" sz="1600">
              <a:latin typeface="Times New Roman" pitchFamily="18" charset="0"/>
              <a:cs typeface="Times New Roman" pitchFamily="18" charset="0"/>
            </a:endParaRPr>
          </a:p>
        </p:txBody>
      </p:sp>
      <p:sp>
        <p:nvSpPr>
          <p:cNvPr id="10246" name="Text Box 7"/>
          <p:cNvSpPr txBox="1">
            <a:spLocks noChangeArrowheads="1"/>
          </p:cNvSpPr>
          <p:nvPr/>
        </p:nvSpPr>
        <p:spPr bwMode="auto">
          <a:xfrm>
            <a:off x="655638" y="4451350"/>
            <a:ext cx="7948612" cy="1570038"/>
          </a:xfrm>
          <a:prstGeom prst="rect">
            <a:avLst/>
          </a:prstGeom>
          <a:noFill/>
          <a:ln w="9525">
            <a:noFill/>
            <a:miter lim="800000"/>
            <a:headEnd/>
            <a:tailEnd/>
          </a:ln>
        </p:spPr>
        <p:txBody>
          <a:bodyPr>
            <a:spAutoFit/>
          </a:bodyPr>
          <a:lstStyle/>
          <a:p>
            <a:pPr marL="363538" indent="-363538" algn="just">
              <a:defRPr/>
            </a:pPr>
            <a:r>
              <a:rPr lang="es-CL" sz="1600" dirty="0">
                <a:latin typeface="Times New Roman" pitchFamily="18" charset="0"/>
                <a:cs typeface="Times New Roman" pitchFamily="18" charset="0"/>
              </a:rPr>
              <a:t>8).- El flete aéreo de una libra de mercadería cuesta $58 transportándola 832 millas y $120 transportándola 2.040 millas.  Encontrar:</a:t>
            </a:r>
          </a:p>
          <a:p>
            <a:pPr algn="just">
              <a:defRPr/>
            </a:pPr>
            <a:endParaRPr lang="es-CL" sz="1600" dirty="0">
              <a:latin typeface="Times New Roman" pitchFamily="18" charset="0"/>
              <a:cs typeface="Times New Roman" pitchFamily="18" charset="0"/>
            </a:endParaRPr>
          </a:p>
          <a:p>
            <a:pPr algn="just">
              <a:defRPr/>
            </a:pPr>
            <a:r>
              <a:rPr lang="es-CL" sz="1600" dirty="0">
                <a:latin typeface="Times New Roman" pitchFamily="18" charset="0"/>
                <a:cs typeface="Times New Roman" pitchFamily="18" charset="0"/>
              </a:rPr>
              <a:t>      a).-  Una función lineal que determine el costo de transporte aéreo, si</a:t>
            </a:r>
          </a:p>
          <a:p>
            <a:pPr algn="just">
              <a:defRPr/>
            </a:pPr>
            <a:r>
              <a:rPr lang="es-CL" sz="1600" dirty="0">
                <a:latin typeface="Times New Roman" pitchFamily="18" charset="0"/>
                <a:cs typeface="Times New Roman" pitchFamily="18" charset="0"/>
              </a:rPr>
              <a:t>              los datos representan la política usual de costos.</a:t>
            </a:r>
          </a:p>
          <a:p>
            <a:pPr algn="just">
              <a:defRPr/>
            </a:pPr>
            <a:r>
              <a:rPr lang="es-CL" sz="1600" dirty="0">
                <a:latin typeface="Times New Roman" pitchFamily="18" charset="0"/>
                <a:cs typeface="Times New Roman" pitchFamily="18" charset="0"/>
              </a:rPr>
              <a:t>      b).-  El costo de transportar una libra por 1.750 millas. </a:t>
            </a:r>
            <a:endParaRPr lang="es-ES" sz="1600" dirty="0">
              <a:latin typeface="Times New Roman" pitchFamily="18" charset="0"/>
              <a:cs typeface="Times New Roman" pitchFamily="18" charset="0"/>
            </a:endParaRPr>
          </a:p>
        </p:txBody>
      </p:sp>
      <p:grpSp>
        <p:nvGrpSpPr>
          <p:cNvPr id="10247" name="7 Grupo"/>
          <p:cNvGrpSpPr>
            <a:grpSpLocks/>
          </p:cNvGrpSpPr>
          <p:nvPr/>
        </p:nvGrpSpPr>
        <p:grpSpPr bwMode="auto">
          <a:xfrm>
            <a:off x="-85725" y="0"/>
            <a:ext cx="9309100" cy="6967538"/>
            <a:chOff x="-85344" y="0"/>
            <a:chExt cx="9308592" cy="6967728"/>
          </a:xfrm>
        </p:grpSpPr>
        <p:pic>
          <p:nvPicPr>
            <p:cNvPr id="10248" name="8 Imagen" descr="facultad de ingenieria.jpg"/>
            <p:cNvPicPr>
              <a:picLocks noChangeAspect="1"/>
            </p:cNvPicPr>
            <p:nvPr/>
          </p:nvPicPr>
          <p:blipFill>
            <a:blip r:embed="rId5"/>
            <a:srcRect/>
            <a:stretch>
              <a:fillRect/>
            </a:stretch>
          </p:blipFill>
          <p:spPr bwMode="auto">
            <a:xfrm>
              <a:off x="0" y="0"/>
              <a:ext cx="2123728" cy="897836"/>
            </a:xfrm>
            <a:prstGeom prst="rect">
              <a:avLst/>
            </a:prstGeom>
            <a:noFill/>
            <a:ln w="9525">
              <a:noFill/>
              <a:miter lim="800000"/>
              <a:headEnd/>
              <a:tailEnd/>
            </a:ln>
          </p:spPr>
        </p:pic>
        <p:sp>
          <p:nvSpPr>
            <p:cNvPr id="9"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10250"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10251"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671513" y="936625"/>
            <a:ext cx="8004175" cy="1816100"/>
          </a:xfrm>
          <a:prstGeom prst="rect">
            <a:avLst/>
          </a:prstGeom>
          <a:noFill/>
          <a:ln w="9525">
            <a:noFill/>
            <a:miter lim="800000"/>
            <a:headEnd/>
            <a:tailEnd/>
          </a:ln>
        </p:spPr>
        <p:txBody>
          <a:bodyPr>
            <a:spAutoFit/>
          </a:bodyPr>
          <a:lstStyle/>
          <a:p>
            <a:r>
              <a:rPr lang="es-CL" sz="1600">
                <a:latin typeface="Times New Roman" pitchFamily="18" charset="0"/>
                <a:cs typeface="Times New Roman" pitchFamily="18" charset="0"/>
              </a:rPr>
              <a:t>9).-  El costo de almacenaje de un artículo está dado por:</a:t>
            </a:r>
          </a:p>
          <a:p>
            <a:r>
              <a:rPr lang="es-CL" sz="1600">
                <a:latin typeface="Times New Roman" pitchFamily="18" charset="0"/>
                <a:cs typeface="Times New Roman" pitchFamily="18" charset="0"/>
              </a:rPr>
              <a:t>         f(x) = 0.04 . X + 1.36; donde “x” es el costo unitario del artículo.</a:t>
            </a:r>
          </a:p>
          <a:p>
            <a:endParaRPr lang="es-CL" sz="1600">
              <a:latin typeface="Times New Roman" pitchFamily="18" charset="0"/>
              <a:cs typeface="Times New Roman" pitchFamily="18" charset="0"/>
            </a:endParaRPr>
          </a:p>
          <a:p>
            <a:r>
              <a:rPr lang="es-CL" sz="1600">
                <a:latin typeface="Times New Roman" pitchFamily="18" charset="0"/>
                <a:cs typeface="Times New Roman" pitchFamily="18" charset="0"/>
              </a:rPr>
              <a:t>         a).-  Dibujar la gráfica de la función costo de almacenaje.</a:t>
            </a:r>
          </a:p>
          <a:p>
            <a:r>
              <a:rPr lang="es-CL" sz="1600">
                <a:latin typeface="Times New Roman" pitchFamily="18" charset="0"/>
                <a:cs typeface="Times New Roman" pitchFamily="18" charset="0"/>
              </a:rPr>
              <a:t>         b).-  ¿Cuál es el costo de almacenaje para un artículo que cuesta $6?</a:t>
            </a:r>
          </a:p>
          <a:p>
            <a:r>
              <a:rPr lang="es-CL" sz="1600">
                <a:latin typeface="Times New Roman" pitchFamily="18" charset="0"/>
                <a:cs typeface="Times New Roman" pitchFamily="18" charset="0"/>
              </a:rPr>
              <a:t>         c).-  Encuentre el valor de un artículo para el cual su costo de </a:t>
            </a:r>
          </a:p>
          <a:p>
            <a:r>
              <a:rPr lang="es-CL" sz="1600">
                <a:latin typeface="Times New Roman" pitchFamily="18" charset="0"/>
                <a:cs typeface="Times New Roman" pitchFamily="18" charset="0"/>
              </a:rPr>
              <a:t>                 almacenaje es de $1.80?.</a:t>
            </a:r>
            <a:endParaRPr lang="es-ES" sz="1600">
              <a:latin typeface="Times New Roman" pitchFamily="18" charset="0"/>
              <a:cs typeface="Times New Roman" pitchFamily="18" charset="0"/>
            </a:endParaRPr>
          </a:p>
        </p:txBody>
      </p:sp>
      <p:sp>
        <p:nvSpPr>
          <p:cNvPr id="25603" name="Text Box 3"/>
          <p:cNvSpPr txBox="1">
            <a:spLocks noChangeArrowheads="1"/>
          </p:cNvSpPr>
          <p:nvPr/>
        </p:nvSpPr>
        <p:spPr bwMode="auto">
          <a:xfrm>
            <a:off x="622300" y="3068638"/>
            <a:ext cx="8105775" cy="585787"/>
          </a:xfrm>
          <a:prstGeom prst="rect">
            <a:avLst/>
          </a:prstGeom>
          <a:noFill/>
          <a:ln w="9525">
            <a:noFill/>
            <a:miter lim="800000"/>
            <a:headEnd/>
            <a:tailEnd/>
          </a:ln>
        </p:spPr>
        <p:txBody>
          <a:bodyPr>
            <a:spAutoFit/>
          </a:bodyPr>
          <a:lstStyle/>
          <a:p>
            <a:r>
              <a:rPr lang="es-CL" sz="1600">
                <a:latin typeface="Times New Roman" pitchFamily="18" charset="0"/>
                <a:cs typeface="Times New Roman" pitchFamily="18" charset="0"/>
              </a:rPr>
              <a:t>10).-  El capital de una empresa al transcurso de cierto tiempo se comporta</a:t>
            </a:r>
          </a:p>
          <a:p>
            <a:r>
              <a:rPr lang="es-CL" sz="1600">
                <a:latin typeface="Times New Roman" pitchFamily="18" charset="0"/>
                <a:cs typeface="Times New Roman" pitchFamily="18" charset="0"/>
              </a:rPr>
              <a:t>          como lo muestra la tabla</a:t>
            </a:r>
            <a:endParaRPr lang="es-ES" sz="1600">
              <a:latin typeface="Times New Roman" pitchFamily="18" charset="0"/>
              <a:cs typeface="Times New Roman" pitchFamily="18" charset="0"/>
            </a:endParaRPr>
          </a:p>
        </p:txBody>
      </p:sp>
      <p:sp>
        <p:nvSpPr>
          <p:cNvPr id="25604" name="Text Box 29"/>
          <p:cNvSpPr txBox="1">
            <a:spLocks noChangeArrowheads="1"/>
          </p:cNvSpPr>
          <p:nvPr/>
        </p:nvSpPr>
        <p:spPr bwMode="auto">
          <a:xfrm>
            <a:off x="2195513" y="3789363"/>
            <a:ext cx="4176712" cy="830262"/>
          </a:xfrm>
          <a:prstGeom prst="rect">
            <a:avLst/>
          </a:prstGeom>
          <a:noFill/>
          <a:ln w="9525">
            <a:noFill/>
            <a:miter lim="800000"/>
            <a:headEnd/>
            <a:tailEnd/>
          </a:ln>
        </p:spPr>
        <p:txBody>
          <a:bodyPr>
            <a:spAutoFit/>
          </a:bodyPr>
          <a:lstStyle/>
          <a:p>
            <a:r>
              <a:rPr lang="es-CL" sz="1600">
                <a:latin typeface="Times New Roman" pitchFamily="18" charset="0"/>
                <a:cs typeface="Times New Roman" pitchFamily="18" charset="0"/>
              </a:rPr>
              <a:t>x (meses)                   3              6             12</a:t>
            </a:r>
          </a:p>
          <a:p>
            <a:endParaRPr lang="es-CL" sz="1600">
              <a:latin typeface="Times New Roman" pitchFamily="18" charset="0"/>
              <a:cs typeface="Times New Roman" pitchFamily="18" charset="0"/>
            </a:endParaRPr>
          </a:p>
          <a:p>
            <a:r>
              <a:rPr lang="es-CL" sz="1600">
                <a:latin typeface="Times New Roman" pitchFamily="18" charset="0"/>
                <a:cs typeface="Times New Roman" pitchFamily="18" charset="0"/>
              </a:rPr>
              <a:t>y (millones)             14            10               2</a:t>
            </a:r>
            <a:endParaRPr lang="es-ES" sz="1600">
              <a:latin typeface="Times New Roman" pitchFamily="18" charset="0"/>
              <a:cs typeface="Times New Roman" pitchFamily="18" charset="0"/>
            </a:endParaRPr>
          </a:p>
        </p:txBody>
      </p:sp>
      <p:grpSp>
        <p:nvGrpSpPr>
          <p:cNvPr id="25605" name="Group 35"/>
          <p:cNvGrpSpPr>
            <a:grpSpLocks/>
          </p:cNvGrpSpPr>
          <p:nvPr/>
        </p:nvGrpSpPr>
        <p:grpSpPr bwMode="auto">
          <a:xfrm>
            <a:off x="1825625" y="3716338"/>
            <a:ext cx="4330700" cy="1008062"/>
            <a:chOff x="1156" y="2659"/>
            <a:chExt cx="2132" cy="635"/>
          </a:xfrm>
        </p:grpSpPr>
        <p:sp>
          <p:nvSpPr>
            <p:cNvPr id="25612" name="Line 30"/>
            <p:cNvSpPr>
              <a:spLocks noChangeShapeType="1"/>
            </p:cNvSpPr>
            <p:nvPr/>
          </p:nvSpPr>
          <p:spPr bwMode="auto">
            <a:xfrm>
              <a:off x="1156" y="2976"/>
              <a:ext cx="2132" cy="0"/>
            </a:xfrm>
            <a:prstGeom prst="line">
              <a:avLst/>
            </a:prstGeom>
            <a:noFill/>
            <a:ln w="9525">
              <a:solidFill>
                <a:schemeClr val="tx1"/>
              </a:solidFill>
              <a:round/>
              <a:headEnd/>
              <a:tailEnd/>
            </a:ln>
          </p:spPr>
          <p:txBody>
            <a:bodyPr/>
            <a:lstStyle/>
            <a:p>
              <a:endParaRPr lang="es-CL"/>
            </a:p>
          </p:txBody>
        </p:sp>
        <p:sp>
          <p:nvSpPr>
            <p:cNvPr id="25613" name="Line 31"/>
            <p:cNvSpPr>
              <a:spLocks noChangeShapeType="1"/>
            </p:cNvSpPr>
            <p:nvPr/>
          </p:nvSpPr>
          <p:spPr bwMode="auto">
            <a:xfrm>
              <a:off x="2064" y="2659"/>
              <a:ext cx="0" cy="635"/>
            </a:xfrm>
            <a:prstGeom prst="line">
              <a:avLst/>
            </a:prstGeom>
            <a:noFill/>
            <a:ln w="9525">
              <a:solidFill>
                <a:schemeClr val="tx1"/>
              </a:solidFill>
              <a:round/>
              <a:headEnd/>
              <a:tailEnd/>
            </a:ln>
          </p:spPr>
          <p:txBody>
            <a:bodyPr/>
            <a:lstStyle/>
            <a:p>
              <a:endParaRPr lang="es-CL"/>
            </a:p>
          </p:txBody>
        </p:sp>
        <p:sp>
          <p:nvSpPr>
            <p:cNvPr id="25614" name="Line 32"/>
            <p:cNvSpPr>
              <a:spLocks noChangeShapeType="1"/>
            </p:cNvSpPr>
            <p:nvPr/>
          </p:nvSpPr>
          <p:spPr bwMode="auto">
            <a:xfrm>
              <a:off x="2472" y="2659"/>
              <a:ext cx="0" cy="635"/>
            </a:xfrm>
            <a:prstGeom prst="line">
              <a:avLst/>
            </a:prstGeom>
            <a:noFill/>
            <a:ln w="9525">
              <a:solidFill>
                <a:schemeClr val="tx1"/>
              </a:solidFill>
              <a:round/>
              <a:headEnd/>
              <a:tailEnd/>
            </a:ln>
          </p:spPr>
          <p:txBody>
            <a:bodyPr/>
            <a:lstStyle/>
            <a:p>
              <a:endParaRPr lang="es-CL"/>
            </a:p>
          </p:txBody>
        </p:sp>
        <p:sp>
          <p:nvSpPr>
            <p:cNvPr id="25615" name="Line 33"/>
            <p:cNvSpPr>
              <a:spLocks noChangeShapeType="1"/>
            </p:cNvSpPr>
            <p:nvPr/>
          </p:nvSpPr>
          <p:spPr bwMode="auto">
            <a:xfrm>
              <a:off x="2880" y="2659"/>
              <a:ext cx="0" cy="635"/>
            </a:xfrm>
            <a:prstGeom prst="line">
              <a:avLst/>
            </a:prstGeom>
            <a:noFill/>
            <a:ln w="9525">
              <a:solidFill>
                <a:schemeClr val="tx1"/>
              </a:solidFill>
              <a:round/>
              <a:headEnd/>
              <a:tailEnd/>
            </a:ln>
          </p:spPr>
          <p:txBody>
            <a:bodyPr/>
            <a:lstStyle/>
            <a:p>
              <a:endParaRPr lang="es-CL"/>
            </a:p>
          </p:txBody>
        </p:sp>
      </p:grpSp>
      <p:sp>
        <p:nvSpPr>
          <p:cNvPr id="25606" name="Text Box 36"/>
          <p:cNvSpPr txBox="1">
            <a:spLocks noChangeArrowheads="1"/>
          </p:cNvSpPr>
          <p:nvPr/>
        </p:nvSpPr>
        <p:spPr bwMode="auto">
          <a:xfrm>
            <a:off x="1176338" y="4868863"/>
            <a:ext cx="7475537" cy="831850"/>
          </a:xfrm>
          <a:prstGeom prst="rect">
            <a:avLst/>
          </a:prstGeom>
          <a:noFill/>
          <a:ln w="9525">
            <a:noFill/>
            <a:miter lim="800000"/>
            <a:headEnd/>
            <a:tailEnd/>
          </a:ln>
        </p:spPr>
        <p:txBody>
          <a:bodyPr>
            <a:spAutoFit/>
          </a:bodyPr>
          <a:lstStyle/>
          <a:p>
            <a:r>
              <a:rPr lang="es-CL" sz="1600">
                <a:latin typeface="Times New Roman" pitchFamily="18" charset="0"/>
                <a:cs typeface="Times New Roman" pitchFamily="18" charset="0"/>
              </a:rPr>
              <a:t>a).-  Podemos deducir que la tendencia entre el capital y el tiempo es lineal.</a:t>
            </a:r>
          </a:p>
          <a:p>
            <a:r>
              <a:rPr lang="es-CL" sz="1600">
                <a:latin typeface="Times New Roman" pitchFamily="18" charset="0"/>
                <a:cs typeface="Times New Roman" pitchFamily="18" charset="0"/>
              </a:rPr>
              <a:t>        Justifique esta propuesta.</a:t>
            </a:r>
          </a:p>
          <a:p>
            <a:r>
              <a:rPr lang="es-CL" sz="1600">
                <a:latin typeface="Times New Roman" pitchFamily="18" charset="0"/>
                <a:cs typeface="Times New Roman" pitchFamily="18" charset="0"/>
              </a:rPr>
              <a:t>b).-  ¿Cuál fue el capital inicial?</a:t>
            </a:r>
            <a:endParaRPr lang="es-ES" sz="1600">
              <a:latin typeface="Times New Roman" pitchFamily="18" charset="0"/>
              <a:cs typeface="Times New Roman" pitchFamily="18" charset="0"/>
            </a:endParaRPr>
          </a:p>
        </p:txBody>
      </p:sp>
      <p:grpSp>
        <p:nvGrpSpPr>
          <p:cNvPr id="25607" name="7 Grupo"/>
          <p:cNvGrpSpPr>
            <a:grpSpLocks/>
          </p:cNvGrpSpPr>
          <p:nvPr/>
        </p:nvGrpSpPr>
        <p:grpSpPr bwMode="auto">
          <a:xfrm>
            <a:off x="-85725" y="0"/>
            <a:ext cx="9309100" cy="6967538"/>
            <a:chOff x="-85344" y="0"/>
            <a:chExt cx="9308592" cy="6967728"/>
          </a:xfrm>
        </p:grpSpPr>
        <p:pic>
          <p:nvPicPr>
            <p:cNvPr id="25608" name="8 Imagen" descr="facultad de ingenieria.jpg"/>
            <p:cNvPicPr>
              <a:picLocks noChangeAspect="1"/>
            </p:cNvPicPr>
            <p:nvPr/>
          </p:nvPicPr>
          <p:blipFill>
            <a:blip r:embed="rId3"/>
            <a:srcRect/>
            <a:stretch>
              <a:fillRect/>
            </a:stretch>
          </p:blipFill>
          <p:spPr bwMode="auto">
            <a:xfrm>
              <a:off x="0" y="0"/>
              <a:ext cx="2123728" cy="897836"/>
            </a:xfrm>
            <a:prstGeom prst="rect">
              <a:avLst/>
            </a:prstGeom>
            <a:noFill/>
            <a:ln w="9525">
              <a:noFill/>
              <a:miter lim="800000"/>
              <a:headEnd/>
              <a:tailEnd/>
            </a:ln>
          </p:spPr>
        </p:pic>
        <p:sp>
          <p:nvSpPr>
            <p:cNvPr id="13"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25610"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25611"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2"/>
          <p:cNvSpPr txBox="1">
            <a:spLocks noChangeArrowheads="1"/>
          </p:cNvSpPr>
          <p:nvPr/>
        </p:nvSpPr>
        <p:spPr bwMode="auto">
          <a:xfrm>
            <a:off x="598488" y="936625"/>
            <a:ext cx="8005762" cy="2554288"/>
          </a:xfrm>
          <a:prstGeom prst="rect">
            <a:avLst/>
          </a:prstGeom>
          <a:noFill/>
          <a:ln w="9525">
            <a:noFill/>
            <a:miter lim="800000"/>
            <a:headEnd/>
            <a:tailEnd/>
          </a:ln>
        </p:spPr>
        <p:txBody>
          <a:bodyPr>
            <a:spAutoFit/>
          </a:bodyPr>
          <a:lstStyle/>
          <a:p>
            <a:pPr marL="449263" indent="-449263">
              <a:defRPr/>
            </a:pPr>
            <a:r>
              <a:rPr lang="es-CL" sz="1600" dirty="0">
                <a:latin typeface="Times New Roman" pitchFamily="18" charset="0"/>
                <a:cs typeface="Times New Roman" pitchFamily="18" charset="0"/>
              </a:rPr>
              <a:t>11).-  La compañía MULTIGAS distribuidora de gas natural ha modificado la modalidad para el cobro de suministro de su servicio, informando lo siguiente:</a:t>
            </a:r>
          </a:p>
          <a:p>
            <a:pPr>
              <a:defRPr/>
            </a:pPr>
            <a:r>
              <a:rPr lang="es-CL" sz="1600" dirty="0">
                <a:latin typeface="Times New Roman" pitchFamily="18" charset="0"/>
                <a:cs typeface="Times New Roman" pitchFamily="18" charset="0"/>
              </a:rPr>
              <a:t>          Cargo Fijo:  $2.300</a:t>
            </a:r>
          </a:p>
          <a:p>
            <a:pPr>
              <a:defRPr/>
            </a:pPr>
            <a:r>
              <a:rPr lang="es-CL" sz="1600" dirty="0">
                <a:latin typeface="Times New Roman" pitchFamily="18" charset="0"/>
                <a:cs typeface="Times New Roman" pitchFamily="18" charset="0"/>
              </a:rPr>
              <a:t>          $450 por cada Kg. entre 0 y 12</a:t>
            </a:r>
          </a:p>
          <a:p>
            <a:pPr>
              <a:defRPr/>
            </a:pPr>
            <a:r>
              <a:rPr lang="es-CL" sz="1600" dirty="0">
                <a:latin typeface="Times New Roman" pitchFamily="18" charset="0"/>
                <a:cs typeface="Times New Roman" pitchFamily="18" charset="0"/>
              </a:rPr>
              <a:t>          $  30 de recargo por consumo entre 12 y 20 Kg inclusive.</a:t>
            </a:r>
          </a:p>
          <a:p>
            <a:pPr>
              <a:defRPr/>
            </a:pPr>
            <a:r>
              <a:rPr lang="es-CL" sz="1600" dirty="0">
                <a:latin typeface="Times New Roman" pitchFamily="18" charset="0"/>
                <a:cs typeface="Times New Roman" pitchFamily="18" charset="0"/>
              </a:rPr>
              <a:t>          $  90 de recargo por consumo sobre los 21 Kg.</a:t>
            </a:r>
          </a:p>
          <a:p>
            <a:pPr>
              <a:defRPr/>
            </a:pPr>
            <a:endParaRPr lang="es-CL" sz="1600" dirty="0">
              <a:latin typeface="Times New Roman" pitchFamily="18" charset="0"/>
              <a:cs typeface="Times New Roman" pitchFamily="18" charset="0"/>
            </a:endParaRPr>
          </a:p>
          <a:p>
            <a:pPr>
              <a:defRPr/>
            </a:pPr>
            <a:r>
              <a:rPr lang="es-CL" sz="1600" dirty="0">
                <a:latin typeface="Times New Roman" pitchFamily="18" charset="0"/>
                <a:cs typeface="Times New Roman" pitchFamily="18" charset="0"/>
              </a:rPr>
              <a:t>          a).-  Confeccione la función que representa los cobros por consumo.</a:t>
            </a:r>
          </a:p>
          <a:p>
            <a:pPr>
              <a:defRPr/>
            </a:pPr>
            <a:r>
              <a:rPr lang="es-CL" sz="1600" dirty="0">
                <a:latin typeface="Times New Roman" pitchFamily="18" charset="0"/>
                <a:cs typeface="Times New Roman" pitchFamily="18" charset="0"/>
              </a:rPr>
              <a:t>          b).-  Determine cuánto ha de pagar una persona que consume 19 Kg.</a:t>
            </a:r>
          </a:p>
          <a:p>
            <a:pPr>
              <a:defRPr/>
            </a:pPr>
            <a:r>
              <a:rPr lang="es-CL" sz="1600" dirty="0">
                <a:latin typeface="Times New Roman" pitchFamily="18" charset="0"/>
                <a:cs typeface="Times New Roman" pitchFamily="18" charset="0"/>
              </a:rPr>
              <a:t>          c).-  Determine cuánto ha de pagar una persona que consume 133 Kg.</a:t>
            </a:r>
            <a:endParaRPr lang="es-ES" sz="1600" dirty="0">
              <a:latin typeface="Times New Roman" pitchFamily="18" charset="0"/>
              <a:cs typeface="Times New Roman" pitchFamily="18" charset="0"/>
            </a:endParaRPr>
          </a:p>
        </p:txBody>
      </p:sp>
      <p:sp>
        <p:nvSpPr>
          <p:cNvPr id="11268" name="Text Box 3"/>
          <p:cNvSpPr txBox="1">
            <a:spLocks noChangeArrowheads="1"/>
          </p:cNvSpPr>
          <p:nvPr/>
        </p:nvSpPr>
        <p:spPr bwMode="auto">
          <a:xfrm>
            <a:off x="650875" y="4005263"/>
            <a:ext cx="7881938" cy="830262"/>
          </a:xfrm>
          <a:prstGeom prst="rect">
            <a:avLst/>
          </a:prstGeom>
          <a:noFill/>
          <a:ln w="9525">
            <a:noFill/>
            <a:miter lim="800000"/>
            <a:headEnd/>
            <a:tailEnd/>
          </a:ln>
        </p:spPr>
        <p:txBody>
          <a:bodyPr>
            <a:spAutoFit/>
          </a:bodyPr>
          <a:lstStyle/>
          <a:p>
            <a:r>
              <a:rPr lang="es-CL" sz="1600">
                <a:latin typeface="Times New Roman" pitchFamily="18" charset="0"/>
                <a:cs typeface="Times New Roman" pitchFamily="18" charset="0"/>
              </a:rPr>
              <a:t>12).- Suponga que </a:t>
            </a:r>
            <a:r>
              <a:rPr lang="es-CL" sz="1600" i="1">
                <a:latin typeface="Times New Roman" pitchFamily="18" charset="0"/>
                <a:cs typeface="Times New Roman" pitchFamily="18" charset="0"/>
              </a:rPr>
              <a:t>t</a:t>
            </a:r>
            <a:r>
              <a:rPr lang="es-CL" sz="1600">
                <a:latin typeface="Times New Roman" pitchFamily="18" charset="0"/>
                <a:cs typeface="Times New Roman" pitchFamily="18" charset="0"/>
              </a:rPr>
              <a:t> horas después de la media noche, la temperatura en Miami era</a:t>
            </a:r>
          </a:p>
          <a:p>
            <a:r>
              <a:rPr lang="es-CL" sz="1600">
                <a:latin typeface="Times New Roman" pitchFamily="18" charset="0"/>
                <a:cs typeface="Times New Roman" pitchFamily="18" charset="0"/>
              </a:rPr>
              <a:t>                                                   grados Celsius</a:t>
            </a:r>
          </a:p>
          <a:p>
            <a:endParaRPr lang="es-ES" sz="1600">
              <a:latin typeface="Times New Roman" pitchFamily="18" charset="0"/>
              <a:cs typeface="Times New Roman" pitchFamily="18" charset="0"/>
            </a:endParaRPr>
          </a:p>
        </p:txBody>
      </p:sp>
      <p:sp>
        <p:nvSpPr>
          <p:cNvPr id="11269" name="Rectangle 5"/>
          <p:cNvSpPr>
            <a:spLocks noChangeArrowheads="1"/>
          </p:cNvSpPr>
          <p:nvPr/>
        </p:nvSpPr>
        <p:spPr bwMode="auto">
          <a:xfrm>
            <a:off x="0" y="3233738"/>
            <a:ext cx="9144000" cy="0"/>
          </a:xfrm>
          <a:prstGeom prst="rect">
            <a:avLst/>
          </a:prstGeom>
          <a:noFill/>
          <a:ln w="9525">
            <a:noFill/>
            <a:miter lim="800000"/>
            <a:headEnd/>
            <a:tailEnd/>
          </a:ln>
        </p:spPr>
        <p:txBody>
          <a:bodyPr wrap="none" anchor="ctr">
            <a:spAutoFit/>
          </a:bodyPr>
          <a:lstStyle/>
          <a:p>
            <a:endParaRPr lang="es-CL"/>
          </a:p>
        </p:txBody>
      </p:sp>
      <p:graphicFrame>
        <p:nvGraphicFramePr>
          <p:cNvPr id="11266" name="Object 4"/>
          <p:cNvGraphicFramePr>
            <a:graphicFrameLocks noChangeAspect="1"/>
          </p:cNvGraphicFramePr>
          <p:nvPr/>
        </p:nvGraphicFramePr>
        <p:xfrm>
          <a:off x="1187450" y="4221163"/>
          <a:ext cx="1941513" cy="530225"/>
        </p:xfrm>
        <a:graphic>
          <a:graphicData uri="http://schemas.openxmlformats.org/presentationml/2006/ole">
            <p:oleObj spid="_x0000_s11266" name="Ecuación" r:id="rId4" imgW="1422400" imgH="393700" progId="Equation.3">
              <p:embed/>
            </p:oleObj>
          </a:graphicData>
        </a:graphic>
      </p:graphicFrame>
      <p:sp>
        <p:nvSpPr>
          <p:cNvPr id="11270" name="Text Box 6"/>
          <p:cNvSpPr txBox="1">
            <a:spLocks noChangeArrowheads="1"/>
          </p:cNvSpPr>
          <p:nvPr/>
        </p:nvSpPr>
        <p:spPr bwMode="auto">
          <a:xfrm>
            <a:off x="1155700" y="4941888"/>
            <a:ext cx="7207250" cy="830262"/>
          </a:xfrm>
          <a:prstGeom prst="rect">
            <a:avLst/>
          </a:prstGeom>
          <a:noFill/>
          <a:ln w="9525">
            <a:noFill/>
            <a:miter lim="800000"/>
            <a:headEnd/>
            <a:tailEnd/>
          </a:ln>
        </p:spPr>
        <p:txBody>
          <a:bodyPr>
            <a:spAutoFit/>
          </a:bodyPr>
          <a:lstStyle/>
          <a:p>
            <a:r>
              <a:rPr lang="es-CL" sz="1600">
                <a:latin typeface="Times New Roman" pitchFamily="18" charset="0"/>
                <a:cs typeface="Times New Roman" pitchFamily="18" charset="0"/>
              </a:rPr>
              <a:t>a).-  ¿Cuál era la temperatura a las 2:00 p.m?</a:t>
            </a:r>
          </a:p>
          <a:p>
            <a:r>
              <a:rPr lang="es-CL" sz="1600">
                <a:latin typeface="Times New Roman" pitchFamily="18" charset="0"/>
                <a:cs typeface="Times New Roman" pitchFamily="18" charset="0"/>
              </a:rPr>
              <a:t>b).-  ¿Cuánto aumentó o disminuyó la temperatura entre las 6:00 p.m.</a:t>
            </a:r>
          </a:p>
          <a:p>
            <a:r>
              <a:rPr lang="es-CL" sz="1600">
                <a:latin typeface="Times New Roman" pitchFamily="18" charset="0"/>
                <a:cs typeface="Times New Roman" pitchFamily="18" charset="0"/>
              </a:rPr>
              <a:t>        y las 9:00 p.m.? </a:t>
            </a:r>
            <a:endParaRPr lang="es-ES" sz="1600">
              <a:latin typeface="Times New Roman" pitchFamily="18" charset="0"/>
              <a:cs typeface="Times New Roman" pitchFamily="18" charset="0"/>
            </a:endParaRPr>
          </a:p>
        </p:txBody>
      </p:sp>
      <p:grpSp>
        <p:nvGrpSpPr>
          <p:cNvPr id="11271" name="7 Grupo"/>
          <p:cNvGrpSpPr>
            <a:grpSpLocks/>
          </p:cNvGrpSpPr>
          <p:nvPr/>
        </p:nvGrpSpPr>
        <p:grpSpPr bwMode="auto">
          <a:xfrm>
            <a:off x="-85725" y="0"/>
            <a:ext cx="9309100" cy="6967538"/>
            <a:chOff x="-85344" y="0"/>
            <a:chExt cx="9308592" cy="6967728"/>
          </a:xfrm>
        </p:grpSpPr>
        <p:pic>
          <p:nvPicPr>
            <p:cNvPr id="11272" name="8 Imagen" descr="facultad de ingenieria.jpg"/>
            <p:cNvPicPr>
              <a:picLocks noChangeAspect="1"/>
            </p:cNvPicPr>
            <p:nvPr/>
          </p:nvPicPr>
          <p:blipFill>
            <a:blip r:embed="rId5"/>
            <a:srcRect/>
            <a:stretch>
              <a:fillRect/>
            </a:stretch>
          </p:blipFill>
          <p:spPr bwMode="auto">
            <a:xfrm>
              <a:off x="0" y="0"/>
              <a:ext cx="2123728" cy="897836"/>
            </a:xfrm>
            <a:prstGeom prst="rect">
              <a:avLst/>
            </a:prstGeom>
            <a:noFill/>
            <a:ln w="9525">
              <a:noFill/>
              <a:miter lim="800000"/>
              <a:headEnd/>
              <a:tailEnd/>
            </a:ln>
          </p:spPr>
        </p:pic>
        <p:sp>
          <p:nvSpPr>
            <p:cNvPr id="9"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11274"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11275"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627063" y="1073150"/>
            <a:ext cx="8013700" cy="584200"/>
          </a:xfrm>
          <a:prstGeom prst="rect">
            <a:avLst/>
          </a:prstGeom>
          <a:noFill/>
          <a:ln w="9525">
            <a:noFill/>
            <a:miter lim="800000"/>
            <a:headEnd/>
            <a:tailEnd/>
          </a:ln>
        </p:spPr>
        <p:txBody>
          <a:bodyPr>
            <a:spAutoFit/>
          </a:bodyPr>
          <a:lstStyle/>
          <a:p>
            <a:pPr algn="just"/>
            <a:r>
              <a:rPr lang="es-CL" sz="1600">
                <a:latin typeface="Times New Roman" pitchFamily="18" charset="0"/>
                <a:cs typeface="Times New Roman" pitchFamily="18" charset="0"/>
              </a:rPr>
              <a:t>13).-  Se  estima  que  dentro  de  t años,  la  población de cierta comunidad  suburbana será</a:t>
            </a:r>
          </a:p>
          <a:p>
            <a:pPr algn="just"/>
            <a:r>
              <a:rPr lang="es-CL" sz="1600">
                <a:latin typeface="Times New Roman" pitchFamily="18" charset="0"/>
                <a:cs typeface="Times New Roman" pitchFamily="18" charset="0"/>
              </a:rPr>
              <a:t>                                               miles.</a:t>
            </a:r>
            <a:endParaRPr lang="es-ES" sz="1600">
              <a:latin typeface="Times New Roman" pitchFamily="18" charset="0"/>
              <a:cs typeface="Times New Roman" pitchFamily="18" charset="0"/>
            </a:endParaRPr>
          </a:p>
        </p:txBody>
      </p:sp>
      <p:sp>
        <p:nvSpPr>
          <p:cNvPr id="12293" name="Rectangle 6"/>
          <p:cNvSpPr>
            <a:spLocks noChangeArrowheads="1"/>
          </p:cNvSpPr>
          <p:nvPr/>
        </p:nvSpPr>
        <p:spPr bwMode="auto">
          <a:xfrm>
            <a:off x="0" y="3214688"/>
            <a:ext cx="9144000" cy="0"/>
          </a:xfrm>
          <a:prstGeom prst="rect">
            <a:avLst/>
          </a:prstGeom>
          <a:noFill/>
          <a:ln w="9525">
            <a:noFill/>
            <a:miter lim="800000"/>
            <a:headEnd/>
            <a:tailEnd/>
          </a:ln>
        </p:spPr>
        <p:txBody>
          <a:bodyPr wrap="none" anchor="ctr">
            <a:spAutoFit/>
          </a:bodyPr>
          <a:lstStyle/>
          <a:p>
            <a:endParaRPr lang="es-CL"/>
          </a:p>
        </p:txBody>
      </p:sp>
      <p:graphicFrame>
        <p:nvGraphicFramePr>
          <p:cNvPr id="12290" name="Object 5"/>
          <p:cNvGraphicFramePr>
            <a:graphicFrameLocks noChangeAspect="1"/>
          </p:cNvGraphicFramePr>
          <p:nvPr/>
        </p:nvGraphicFramePr>
        <p:xfrm>
          <a:off x="1258888" y="1339850"/>
          <a:ext cx="1511300" cy="576263"/>
        </p:xfrm>
        <a:graphic>
          <a:graphicData uri="http://schemas.openxmlformats.org/presentationml/2006/ole">
            <p:oleObj spid="_x0000_s12290" name="Ecuación" r:id="rId4" imgW="1066680" imgH="431640" progId="Equation.3">
              <p:embed/>
            </p:oleObj>
          </a:graphicData>
        </a:graphic>
      </p:graphicFrame>
      <p:sp>
        <p:nvSpPr>
          <p:cNvPr id="12294" name="Text Box 7"/>
          <p:cNvSpPr txBox="1">
            <a:spLocks noChangeArrowheads="1"/>
          </p:cNvSpPr>
          <p:nvPr/>
        </p:nvSpPr>
        <p:spPr bwMode="auto">
          <a:xfrm>
            <a:off x="1203325" y="1865313"/>
            <a:ext cx="5399088" cy="830262"/>
          </a:xfrm>
          <a:prstGeom prst="rect">
            <a:avLst/>
          </a:prstGeom>
          <a:noFill/>
          <a:ln w="9525">
            <a:noFill/>
            <a:miter lim="800000"/>
            <a:headEnd/>
            <a:tailEnd/>
          </a:ln>
        </p:spPr>
        <p:txBody>
          <a:bodyPr wrap="none">
            <a:spAutoFit/>
          </a:bodyPr>
          <a:lstStyle/>
          <a:p>
            <a:r>
              <a:rPr lang="es-CL" sz="1600">
                <a:latin typeface="Times New Roman" pitchFamily="18" charset="0"/>
                <a:cs typeface="Times New Roman" pitchFamily="18" charset="0"/>
              </a:rPr>
              <a:t>a).-  ¿Cuál será la población de la comunidad dentro de 9 años?</a:t>
            </a:r>
          </a:p>
          <a:p>
            <a:r>
              <a:rPr lang="es-CL" sz="1600">
                <a:latin typeface="Times New Roman" pitchFamily="18" charset="0"/>
                <a:cs typeface="Times New Roman" pitchFamily="18" charset="0"/>
              </a:rPr>
              <a:t>b).-  ¿Cuánto crecerá la población durante el noveno año?</a:t>
            </a:r>
          </a:p>
          <a:p>
            <a:r>
              <a:rPr lang="es-CL" sz="1600">
                <a:latin typeface="Times New Roman" pitchFamily="18" charset="0"/>
                <a:cs typeface="Times New Roman" pitchFamily="18" charset="0"/>
              </a:rPr>
              <a:t>c).-  ¿Qué le sucederá al tamaño de la población a largo plazo?</a:t>
            </a:r>
            <a:endParaRPr lang="es-ES" sz="1600">
              <a:latin typeface="Times New Roman" pitchFamily="18" charset="0"/>
              <a:cs typeface="Times New Roman" pitchFamily="18" charset="0"/>
            </a:endParaRPr>
          </a:p>
        </p:txBody>
      </p:sp>
      <p:sp>
        <p:nvSpPr>
          <p:cNvPr id="12295" name="Text Box 8"/>
          <p:cNvSpPr txBox="1">
            <a:spLocks noChangeArrowheads="1"/>
          </p:cNvSpPr>
          <p:nvPr/>
        </p:nvSpPr>
        <p:spPr bwMode="auto">
          <a:xfrm>
            <a:off x="647700" y="2992438"/>
            <a:ext cx="8101013" cy="830262"/>
          </a:xfrm>
          <a:prstGeom prst="rect">
            <a:avLst/>
          </a:prstGeom>
          <a:noFill/>
          <a:ln w="9525">
            <a:noFill/>
            <a:miter lim="800000"/>
            <a:headEnd/>
            <a:tailEnd/>
          </a:ln>
        </p:spPr>
        <p:txBody>
          <a:bodyPr>
            <a:spAutoFit/>
          </a:bodyPr>
          <a:lstStyle/>
          <a:p>
            <a:pPr marL="536575" indent="-536575" algn="just"/>
            <a:r>
              <a:rPr lang="es-CL" sz="1600">
                <a:latin typeface="Times New Roman" pitchFamily="18" charset="0"/>
                <a:cs typeface="Times New Roman" pitchFamily="18" charset="0"/>
              </a:rPr>
              <a:t>14).-  Suponga  que  durante  un  programa  nacional  para  inmunizar  a la población  contra  cierto  tipo  de  gripe,  los  funcionarios  de  saluda encontraron  que  el  costo  de  vacunar  al  x%  de  la  población  era aproximadamente                                  millones de dólares.</a:t>
            </a:r>
            <a:endParaRPr lang="es-ES" sz="1600">
              <a:latin typeface="Times New Roman" pitchFamily="18" charset="0"/>
              <a:cs typeface="Times New Roman" pitchFamily="18" charset="0"/>
            </a:endParaRPr>
          </a:p>
        </p:txBody>
      </p:sp>
      <p:sp>
        <p:nvSpPr>
          <p:cNvPr id="12296" name="Rectangle 10"/>
          <p:cNvSpPr>
            <a:spLocks noChangeArrowheads="1"/>
          </p:cNvSpPr>
          <p:nvPr/>
        </p:nvSpPr>
        <p:spPr bwMode="auto">
          <a:xfrm>
            <a:off x="0" y="3233738"/>
            <a:ext cx="9144000" cy="0"/>
          </a:xfrm>
          <a:prstGeom prst="rect">
            <a:avLst/>
          </a:prstGeom>
          <a:noFill/>
          <a:ln w="9525">
            <a:noFill/>
            <a:miter lim="800000"/>
            <a:headEnd/>
            <a:tailEnd/>
          </a:ln>
        </p:spPr>
        <p:txBody>
          <a:bodyPr wrap="none" anchor="ctr">
            <a:spAutoFit/>
          </a:bodyPr>
          <a:lstStyle/>
          <a:p>
            <a:endParaRPr lang="es-CL"/>
          </a:p>
        </p:txBody>
      </p:sp>
      <p:graphicFrame>
        <p:nvGraphicFramePr>
          <p:cNvPr id="12291" name="Object 9"/>
          <p:cNvGraphicFramePr>
            <a:graphicFrameLocks noChangeAspect="1"/>
          </p:cNvGraphicFramePr>
          <p:nvPr/>
        </p:nvGraphicFramePr>
        <p:xfrm>
          <a:off x="5292725" y="3429000"/>
          <a:ext cx="1223963" cy="528638"/>
        </p:xfrm>
        <a:graphic>
          <a:graphicData uri="http://schemas.openxmlformats.org/presentationml/2006/ole">
            <p:oleObj spid="_x0000_s12291" name="Ecuación" r:id="rId5" imgW="901309" imgH="393529" progId="Equation.3">
              <p:embed/>
            </p:oleObj>
          </a:graphicData>
        </a:graphic>
      </p:graphicFrame>
      <p:sp>
        <p:nvSpPr>
          <p:cNvPr id="12297" name="Text Box 11"/>
          <p:cNvSpPr txBox="1">
            <a:spLocks noChangeArrowheads="1"/>
          </p:cNvSpPr>
          <p:nvPr/>
        </p:nvSpPr>
        <p:spPr bwMode="auto">
          <a:xfrm>
            <a:off x="1203325" y="4281488"/>
            <a:ext cx="7185025" cy="1323975"/>
          </a:xfrm>
          <a:prstGeom prst="rect">
            <a:avLst/>
          </a:prstGeom>
          <a:noFill/>
          <a:ln w="9525">
            <a:noFill/>
            <a:miter lim="800000"/>
            <a:headEnd/>
            <a:tailEnd/>
          </a:ln>
        </p:spPr>
        <p:txBody>
          <a:bodyPr>
            <a:spAutoFit/>
          </a:bodyPr>
          <a:lstStyle/>
          <a:p>
            <a:pPr algn="just"/>
            <a:r>
              <a:rPr lang="es-CL" sz="1600">
                <a:latin typeface="Times New Roman" pitchFamily="18" charset="0"/>
                <a:cs typeface="Times New Roman" pitchFamily="18" charset="0"/>
              </a:rPr>
              <a:t>a).-  ¿Para qué valores de x tiene  f(x) una interpretación práctica en este contexto?</a:t>
            </a:r>
          </a:p>
          <a:p>
            <a:pPr algn="just"/>
            <a:r>
              <a:rPr lang="es-CL" sz="1600">
                <a:latin typeface="Times New Roman" pitchFamily="18" charset="0"/>
                <a:cs typeface="Times New Roman" pitchFamily="18" charset="0"/>
              </a:rPr>
              <a:t>b).-  ¿Cuál  fue  el costo  de vacunación del primer 50% de la población?</a:t>
            </a:r>
          </a:p>
          <a:p>
            <a:pPr algn="just"/>
            <a:r>
              <a:rPr lang="es-CL" sz="1600">
                <a:latin typeface="Times New Roman" pitchFamily="18" charset="0"/>
                <a:cs typeface="Times New Roman" pitchFamily="18" charset="0"/>
              </a:rPr>
              <a:t>c).-  ¿Cuál fue el costo de vacunación del segundo 50% de la población?</a:t>
            </a:r>
          </a:p>
          <a:p>
            <a:pPr algn="just"/>
            <a:r>
              <a:rPr lang="es-CL" sz="1600">
                <a:latin typeface="Times New Roman" pitchFamily="18" charset="0"/>
                <a:cs typeface="Times New Roman" pitchFamily="18" charset="0"/>
              </a:rPr>
              <a:t>d).-  ¿Qué  porcentaje  de  la  población  se  había vacunado después de una inversión de 37.5 millones de dólares?</a:t>
            </a:r>
            <a:endParaRPr lang="es-ES" sz="1600">
              <a:latin typeface="Times New Roman" pitchFamily="18" charset="0"/>
              <a:cs typeface="Times New Roman" pitchFamily="18" charset="0"/>
            </a:endParaRPr>
          </a:p>
        </p:txBody>
      </p:sp>
      <p:grpSp>
        <p:nvGrpSpPr>
          <p:cNvPr id="12298" name="7 Grupo"/>
          <p:cNvGrpSpPr>
            <a:grpSpLocks/>
          </p:cNvGrpSpPr>
          <p:nvPr/>
        </p:nvGrpSpPr>
        <p:grpSpPr bwMode="auto">
          <a:xfrm>
            <a:off x="-85725" y="0"/>
            <a:ext cx="9309100" cy="6967538"/>
            <a:chOff x="-85344" y="0"/>
            <a:chExt cx="9308592" cy="6967728"/>
          </a:xfrm>
        </p:grpSpPr>
        <p:pic>
          <p:nvPicPr>
            <p:cNvPr id="12299" name="8 Imagen" descr="facultad de ingenieria.jpg"/>
            <p:cNvPicPr>
              <a:picLocks noChangeAspect="1"/>
            </p:cNvPicPr>
            <p:nvPr/>
          </p:nvPicPr>
          <p:blipFill>
            <a:blip r:embed="rId6"/>
            <a:srcRect/>
            <a:stretch>
              <a:fillRect/>
            </a:stretch>
          </p:blipFill>
          <p:spPr bwMode="auto">
            <a:xfrm>
              <a:off x="0" y="0"/>
              <a:ext cx="2123728" cy="897836"/>
            </a:xfrm>
            <a:prstGeom prst="rect">
              <a:avLst/>
            </a:prstGeom>
            <a:noFill/>
            <a:ln w="9525">
              <a:noFill/>
              <a:miter lim="800000"/>
              <a:headEnd/>
              <a:tailEnd/>
            </a:ln>
          </p:spPr>
        </p:pic>
        <p:sp>
          <p:nvSpPr>
            <p:cNvPr id="12"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12301"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12302"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539750" y="1193800"/>
            <a:ext cx="8064500" cy="585788"/>
          </a:xfrm>
          <a:prstGeom prst="rect">
            <a:avLst/>
          </a:prstGeom>
          <a:noFill/>
          <a:ln w="9525">
            <a:noFill/>
            <a:miter lim="800000"/>
            <a:headEnd/>
            <a:tailEnd/>
          </a:ln>
        </p:spPr>
        <p:txBody>
          <a:bodyPr>
            <a:spAutoFit/>
          </a:bodyPr>
          <a:lstStyle/>
          <a:p>
            <a:pPr marL="536575" indent="-536575"/>
            <a:r>
              <a:rPr lang="es-CL" sz="1600">
                <a:latin typeface="Times New Roman" pitchFamily="18" charset="0"/>
                <a:cs typeface="Times New Roman" pitchFamily="18" charset="0"/>
              </a:rPr>
              <a:t>15).-  Una pelota se deja caer desde el techo de un edificio.  Su altura (en pies) después de t segundos está dada por la función </a:t>
            </a:r>
            <a:endParaRPr lang="es-ES" sz="1600">
              <a:latin typeface="Times New Roman" pitchFamily="18" charset="0"/>
              <a:cs typeface="Times New Roman" pitchFamily="18" charset="0"/>
            </a:endParaRPr>
          </a:p>
        </p:txBody>
      </p:sp>
      <p:sp>
        <p:nvSpPr>
          <p:cNvPr id="13317" name="Rectangle 6"/>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es-CL"/>
          </a:p>
        </p:txBody>
      </p:sp>
      <p:graphicFrame>
        <p:nvGraphicFramePr>
          <p:cNvPr id="13314" name="Object 5"/>
          <p:cNvGraphicFramePr>
            <a:graphicFrameLocks noChangeAspect="1"/>
          </p:cNvGraphicFramePr>
          <p:nvPr/>
        </p:nvGraphicFramePr>
        <p:xfrm>
          <a:off x="4100513" y="1484313"/>
          <a:ext cx="1624012" cy="320675"/>
        </p:xfrm>
        <a:graphic>
          <a:graphicData uri="http://schemas.openxmlformats.org/presentationml/2006/ole">
            <p:oleObj spid="_x0000_s13314" name="Ecuación" r:id="rId4" imgW="1206360" imgH="241200" progId="Equation.3">
              <p:embed/>
            </p:oleObj>
          </a:graphicData>
        </a:graphic>
      </p:graphicFrame>
      <p:sp>
        <p:nvSpPr>
          <p:cNvPr id="13318" name="Text Box 7"/>
          <p:cNvSpPr txBox="1">
            <a:spLocks noChangeArrowheads="1"/>
          </p:cNvSpPr>
          <p:nvPr/>
        </p:nvSpPr>
        <p:spPr bwMode="auto">
          <a:xfrm>
            <a:off x="1116013" y="1912938"/>
            <a:ext cx="5562600" cy="1077912"/>
          </a:xfrm>
          <a:prstGeom prst="rect">
            <a:avLst/>
          </a:prstGeom>
          <a:noFill/>
          <a:ln w="9525">
            <a:noFill/>
            <a:miter lim="800000"/>
            <a:headEnd/>
            <a:tailEnd/>
          </a:ln>
        </p:spPr>
        <p:txBody>
          <a:bodyPr wrap="none">
            <a:spAutoFit/>
          </a:bodyPr>
          <a:lstStyle/>
          <a:p>
            <a:r>
              <a:rPr lang="es-CL" sz="1600">
                <a:latin typeface="Times New Roman" pitchFamily="18" charset="0"/>
                <a:cs typeface="Times New Roman" pitchFamily="18" charset="0"/>
              </a:rPr>
              <a:t>a).-  ¿A qué altura estará la pelota después de 2 segundos?</a:t>
            </a:r>
          </a:p>
          <a:p>
            <a:r>
              <a:rPr lang="es-CL" sz="1600">
                <a:latin typeface="Times New Roman" pitchFamily="18" charset="0"/>
                <a:cs typeface="Times New Roman" pitchFamily="18" charset="0"/>
              </a:rPr>
              <a:t>b).-  ¿Qué distancia recorrerá la pelota durante el tercer segundo?</a:t>
            </a:r>
          </a:p>
          <a:p>
            <a:r>
              <a:rPr lang="es-CL" sz="1600">
                <a:latin typeface="Times New Roman" pitchFamily="18" charset="0"/>
                <a:cs typeface="Times New Roman" pitchFamily="18" charset="0"/>
              </a:rPr>
              <a:t>c).-  ¿Cuál es la altura del edificio?</a:t>
            </a:r>
          </a:p>
          <a:p>
            <a:r>
              <a:rPr lang="es-CL" sz="1600">
                <a:latin typeface="Times New Roman" pitchFamily="18" charset="0"/>
                <a:cs typeface="Times New Roman" pitchFamily="18" charset="0"/>
              </a:rPr>
              <a:t>d).-  ¿Cuándo la pelota hará impacto con el suelo?</a:t>
            </a:r>
            <a:endParaRPr lang="es-ES" sz="1600">
              <a:latin typeface="Times New Roman" pitchFamily="18" charset="0"/>
              <a:cs typeface="Times New Roman" pitchFamily="18" charset="0"/>
            </a:endParaRPr>
          </a:p>
        </p:txBody>
      </p:sp>
      <p:sp>
        <p:nvSpPr>
          <p:cNvPr id="7175" name="Text Box 8"/>
          <p:cNvSpPr txBox="1">
            <a:spLocks noChangeArrowheads="1"/>
          </p:cNvSpPr>
          <p:nvPr/>
        </p:nvSpPr>
        <p:spPr bwMode="auto">
          <a:xfrm>
            <a:off x="539750" y="3629025"/>
            <a:ext cx="8156575" cy="1816100"/>
          </a:xfrm>
          <a:prstGeom prst="rect">
            <a:avLst/>
          </a:prstGeom>
          <a:noFill/>
          <a:ln w="9525">
            <a:noFill/>
            <a:miter lim="800000"/>
            <a:headEnd/>
            <a:tailEnd/>
          </a:ln>
        </p:spPr>
        <p:txBody>
          <a:bodyPr>
            <a:spAutoFit/>
          </a:bodyPr>
          <a:lstStyle/>
          <a:p>
            <a:pPr marL="536575" indent="-536575">
              <a:defRPr/>
            </a:pPr>
            <a:r>
              <a:rPr lang="es-CL" sz="1600" dirty="0">
                <a:latin typeface="Times New Roman" pitchFamily="18" charset="0"/>
                <a:cs typeface="Times New Roman" pitchFamily="18" charset="0"/>
              </a:rPr>
              <a:t>16).-  En cierta industria, el  costo  total  de producción  de q unidades durante el período diario de producción es                                  </a:t>
            </a:r>
            <a:r>
              <a:rPr lang="es-CL" sz="1600" dirty="0">
                <a:latin typeface="Times New Roman" pitchFamily="18" charset="0"/>
                <a:cs typeface="Times New Roman" pitchFamily="18" charset="0"/>
              </a:rPr>
              <a:t>    dólares</a:t>
            </a:r>
            <a:r>
              <a:rPr lang="es-CL" sz="1600" dirty="0">
                <a:latin typeface="Times New Roman" pitchFamily="18" charset="0"/>
                <a:cs typeface="Times New Roman" pitchFamily="18" charset="0"/>
              </a:rPr>
              <a:t>.</a:t>
            </a:r>
          </a:p>
          <a:p>
            <a:pPr marL="536575" indent="4763">
              <a:defRPr/>
            </a:pPr>
            <a:r>
              <a:rPr lang="es-CL" sz="1600" dirty="0">
                <a:latin typeface="Times New Roman" pitchFamily="18" charset="0"/>
                <a:cs typeface="Times New Roman" pitchFamily="18" charset="0"/>
              </a:rPr>
              <a:t>En un día normal de trabajo, se fabrican  q(t) = 25t unidades durante las primeras horas de un período de producción.</a:t>
            </a:r>
          </a:p>
          <a:p>
            <a:pPr>
              <a:defRPr/>
            </a:pPr>
            <a:endParaRPr lang="es-CL" sz="1600" dirty="0">
              <a:latin typeface="Times New Roman" pitchFamily="18" charset="0"/>
              <a:cs typeface="Times New Roman" pitchFamily="18" charset="0"/>
            </a:endParaRPr>
          </a:p>
          <a:p>
            <a:pPr marL="531813">
              <a:defRPr/>
            </a:pPr>
            <a:r>
              <a:rPr lang="es-CL" sz="1600" dirty="0">
                <a:latin typeface="Times New Roman" pitchFamily="18" charset="0"/>
                <a:cs typeface="Times New Roman" pitchFamily="18" charset="0"/>
              </a:rPr>
              <a:t>a).-  ¿Cuánto se habrá gastado en producción al final de la tercera hora?</a:t>
            </a:r>
          </a:p>
          <a:p>
            <a:pPr marL="531813" indent="-531813">
              <a:tabLst>
                <a:tab pos="355600" algn="l"/>
              </a:tabLst>
              <a:defRPr/>
            </a:pPr>
            <a:r>
              <a:rPr lang="es-CL" sz="1600" dirty="0">
                <a:latin typeface="Times New Roman" pitchFamily="18" charset="0"/>
                <a:cs typeface="Times New Roman" pitchFamily="18" charset="0"/>
              </a:rPr>
              <a:t>           b).-  ¿Cuándo alcanzará el costo total de producción US$11.000?</a:t>
            </a:r>
            <a:endParaRPr lang="es-ES" sz="1600" dirty="0">
              <a:latin typeface="Times New Roman" pitchFamily="18" charset="0"/>
              <a:cs typeface="Times New Roman" pitchFamily="18" charset="0"/>
            </a:endParaRPr>
          </a:p>
        </p:txBody>
      </p:sp>
      <p:sp>
        <p:nvSpPr>
          <p:cNvPr id="13320" name="Rectangle 10"/>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es-CL"/>
          </a:p>
        </p:txBody>
      </p:sp>
      <p:graphicFrame>
        <p:nvGraphicFramePr>
          <p:cNvPr id="13315" name="Object 9"/>
          <p:cNvGraphicFramePr>
            <a:graphicFrameLocks noChangeAspect="1"/>
          </p:cNvGraphicFramePr>
          <p:nvPr/>
        </p:nvGraphicFramePr>
        <p:xfrm>
          <a:off x="2700338" y="3897313"/>
          <a:ext cx="1655762" cy="323850"/>
        </p:xfrm>
        <a:graphic>
          <a:graphicData uri="http://schemas.openxmlformats.org/presentationml/2006/ole">
            <p:oleObj spid="_x0000_s13315" name="Ecuación" r:id="rId5" imgW="1218671" imgH="241195" progId="Equation.3">
              <p:embed/>
            </p:oleObj>
          </a:graphicData>
        </a:graphic>
      </p:graphicFrame>
      <p:grpSp>
        <p:nvGrpSpPr>
          <p:cNvPr id="13321" name="7 Grupo"/>
          <p:cNvGrpSpPr>
            <a:grpSpLocks/>
          </p:cNvGrpSpPr>
          <p:nvPr/>
        </p:nvGrpSpPr>
        <p:grpSpPr bwMode="auto">
          <a:xfrm>
            <a:off x="-85725" y="0"/>
            <a:ext cx="9309100" cy="6967538"/>
            <a:chOff x="-85344" y="0"/>
            <a:chExt cx="9308592" cy="6967728"/>
          </a:xfrm>
        </p:grpSpPr>
        <p:pic>
          <p:nvPicPr>
            <p:cNvPr id="13322" name="8 Imagen" descr="facultad de ingenieria.jpg"/>
            <p:cNvPicPr>
              <a:picLocks noChangeAspect="1"/>
            </p:cNvPicPr>
            <p:nvPr/>
          </p:nvPicPr>
          <p:blipFill>
            <a:blip r:embed="rId6"/>
            <a:srcRect/>
            <a:stretch>
              <a:fillRect/>
            </a:stretch>
          </p:blipFill>
          <p:spPr bwMode="auto">
            <a:xfrm>
              <a:off x="0" y="0"/>
              <a:ext cx="2123728" cy="897836"/>
            </a:xfrm>
            <a:prstGeom prst="rect">
              <a:avLst/>
            </a:prstGeom>
            <a:noFill/>
            <a:ln w="9525">
              <a:noFill/>
              <a:miter lim="800000"/>
              <a:headEnd/>
              <a:tailEnd/>
            </a:ln>
          </p:spPr>
        </p:pic>
        <p:sp>
          <p:nvSpPr>
            <p:cNvPr id="11"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13324"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13325"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39750" y="1162050"/>
            <a:ext cx="7920038" cy="1570038"/>
          </a:xfrm>
          <a:prstGeom prst="rect">
            <a:avLst/>
          </a:prstGeom>
          <a:noFill/>
          <a:ln w="9525">
            <a:noFill/>
            <a:miter lim="800000"/>
            <a:headEnd/>
            <a:tailEnd/>
          </a:ln>
        </p:spPr>
        <p:txBody>
          <a:bodyPr>
            <a:spAutoFit/>
          </a:bodyPr>
          <a:lstStyle/>
          <a:p>
            <a:pPr marL="536575" indent="-536575" algn="just">
              <a:defRPr/>
            </a:pPr>
            <a:r>
              <a:rPr lang="es-CL" sz="1600" dirty="0">
                <a:latin typeface="Times New Roman" pitchFamily="18" charset="0"/>
                <a:cs typeface="Times New Roman" pitchFamily="18" charset="0"/>
              </a:rPr>
              <a:t>17).-  Un fabricante puede producir radios a un costo de US$10 cada uno y estima que si se venden a </a:t>
            </a:r>
            <a:r>
              <a:rPr lang="es-CL" sz="1600" i="1" dirty="0">
                <a:latin typeface="Times New Roman" pitchFamily="18" charset="0"/>
                <a:cs typeface="Times New Roman" pitchFamily="18" charset="0"/>
              </a:rPr>
              <a:t>x</a:t>
            </a:r>
            <a:r>
              <a:rPr lang="es-CL" sz="1600" dirty="0">
                <a:latin typeface="Times New Roman" pitchFamily="18" charset="0"/>
                <a:cs typeface="Times New Roman" pitchFamily="18" charset="0"/>
              </a:rPr>
              <a:t> dólares cada uno, los consumidores comprarán aproximadamente 80 – </a:t>
            </a:r>
            <a:r>
              <a:rPr lang="es-CL" sz="1600" i="1" dirty="0">
                <a:latin typeface="Times New Roman" pitchFamily="18" charset="0"/>
                <a:cs typeface="Times New Roman" pitchFamily="18" charset="0"/>
              </a:rPr>
              <a:t>x</a:t>
            </a:r>
            <a:r>
              <a:rPr lang="es-CL" sz="1600" dirty="0">
                <a:latin typeface="Times New Roman" pitchFamily="18" charset="0"/>
                <a:cs typeface="Times New Roman" pitchFamily="18" charset="0"/>
              </a:rPr>
              <a:t> radios cada mes.  </a:t>
            </a:r>
          </a:p>
          <a:p>
            <a:pPr marL="536575" algn="just">
              <a:defRPr/>
            </a:pPr>
            <a:r>
              <a:rPr lang="es-CL" sz="1600" dirty="0">
                <a:latin typeface="Times New Roman" pitchFamily="18" charset="0"/>
                <a:cs typeface="Times New Roman" pitchFamily="18" charset="0"/>
              </a:rPr>
              <a:t>Exprese la utilidad mensual del fabricante como una función del precio </a:t>
            </a:r>
            <a:r>
              <a:rPr lang="es-CL" sz="1600" i="1" dirty="0">
                <a:latin typeface="Times New Roman" pitchFamily="18" charset="0"/>
                <a:cs typeface="Times New Roman" pitchFamily="18" charset="0"/>
              </a:rPr>
              <a:t>x</a:t>
            </a:r>
            <a:r>
              <a:rPr lang="es-CL" sz="1600" dirty="0">
                <a:latin typeface="Times New Roman" pitchFamily="18" charset="0"/>
                <a:cs typeface="Times New Roman" pitchFamily="18" charset="0"/>
              </a:rPr>
              <a:t>, elabore la gráfica de esta función y determine el precio al cual la utilidad del fabricante será la mayor.</a:t>
            </a:r>
            <a:endParaRPr lang="es-ES" sz="1600" dirty="0">
              <a:latin typeface="Times New Roman" pitchFamily="18" charset="0"/>
              <a:cs typeface="Times New Roman" pitchFamily="18" charset="0"/>
            </a:endParaRPr>
          </a:p>
        </p:txBody>
      </p:sp>
      <p:sp>
        <p:nvSpPr>
          <p:cNvPr id="14340" name="Text Box 5"/>
          <p:cNvSpPr txBox="1">
            <a:spLocks noChangeArrowheads="1"/>
          </p:cNvSpPr>
          <p:nvPr/>
        </p:nvSpPr>
        <p:spPr bwMode="auto">
          <a:xfrm>
            <a:off x="539750" y="3322638"/>
            <a:ext cx="8131175" cy="2308225"/>
          </a:xfrm>
          <a:prstGeom prst="rect">
            <a:avLst/>
          </a:prstGeom>
          <a:noFill/>
          <a:ln w="9525">
            <a:noFill/>
            <a:miter lim="800000"/>
            <a:headEnd/>
            <a:tailEnd/>
          </a:ln>
        </p:spPr>
        <p:txBody>
          <a:bodyPr>
            <a:spAutoFit/>
          </a:bodyPr>
          <a:lstStyle/>
          <a:p>
            <a:pPr marL="536575" indent="-536575">
              <a:defRPr/>
            </a:pPr>
            <a:r>
              <a:rPr lang="es-CL" sz="1600" dirty="0">
                <a:latin typeface="Times New Roman" pitchFamily="18" charset="0"/>
                <a:cs typeface="Times New Roman" pitchFamily="18" charset="0"/>
              </a:rPr>
              <a:t>18).-  Si un proyectil se lanza, y después de t segundos alcanza una altura H (en metros), la cual se determina de acuerdo al siguiente modelo </a:t>
            </a:r>
          </a:p>
          <a:p>
            <a:pPr>
              <a:defRPr/>
            </a:pPr>
            <a:endParaRPr lang="es-CL" sz="1600" dirty="0">
              <a:latin typeface="Times New Roman" pitchFamily="18" charset="0"/>
              <a:cs typeface="Times New Roman" pitchFamily="18" charset="0"/>
            </a:endParaRPr>
          </a:p>
          <a:p>
            <a:pPr>
              <a:defRPr/>
            </a:pPr>
            <a:endParaRPr lang="es-CL" sz="1600" dirty="0">
              <a:latin typeface="Times New Roman" pitchFamily="18" charset="0"/>
              <a:cs typeface="Times New Roman" pitchFamily="18" charset="0"/>
            </a:endParaRPr>
          </a:p>
          <a:p>
            <a:pPr>
              <a:defRPr/>
            </a:pPr>
            <a:r>
              <a:rPr lang="es-CL" sz="1600" dirty="0">
                <a:latin typeface="Times New Roman" pitchFamily="18" charset="0"/>
                <a:cs typeface="Times New Roman" pitchFamily="18" charset="0"/>
              </a:rPr>
              <a:t>          </a:t>
            </a:r>
          </a:p>
          <a:p>
            <a:pPr>
              <a:defRPr/>
            </a:pPr>
            <a:r>
              <a:rPr lang="es-CL" sz="1600" dirty="0">
                <a:latin typeface="Times New Roman" pitchFamily="18" charset="0"/>
                <a:cs typeface="Times New Roman" pitchFamily="18" charset="0"/>
              </a:rPr>
              <a:t>          a).-  En cuanto tiempo el proyectil alcanza su altura máxima y cual es dicha altura.</a:t>
            </a:r>
          </a:p>
          <a:p>
            <a:pPr>
              <a:defRPr/>
            </a:pPr>
            <a:r>
              <a:rPr lang="es-CL" sz="1600" dirty="0">
                <a:latin typeface="Times New Roman" pitchFamily="18" charset="0"/>
                <a:cs typeface="Times New Roman" pitchFamily="18" charset="0"/>
              </a:rPr>
              <a:t>          b).-  Cuál es su altura al cabo de 6 segundos</a:t>
            </a:r>
          </a:p>
          <a:p>
            <a:pPr>
              <a:defRPr/>
            </a:pPr>
            <a:r>
              <a:rPr lang="es-CL" sz="1600" dirty="0">
                <a:latin typeface="Times New Roman" pitchFamily="18" charset="0"/>
                <a:cs typeface="Times New Roman" pitchFamily="18" charset="0"/>
              </a:rPr>
              <a:t>          c).-  En cuanto tiempo alcanza 5106 metros.</a:t>
            </a:r>
          </a:p>
          <a:p>
            <a:pPr>
              <a:defRPr/>
            </a:pPr>
            <a:r>
              <a:rPr lang="es-CL" sz="1600" dirty="0">
                <a:latin typeface="Times New Roman" pitchFamily="18" charset="0"/>
                <a:cs typeface="Times New Roman" pitchFamily="18" charset="0"/>
              </a:rPr>
              <a:t>          d).-  Desde que altura fue lanzado.</a:t>
            </a:r>
            <a:endParaRPr lang="es-ES" sz="1600" dirty="0">
              <a:latin typeface="Times New Roman" pitchFamily="18" charset="0"/>
              <a:cs typeface="Times New Roman" pitchFamily="18" charset="0"/>
            </a:endParaRPr>
          </a:p>
        </p:txBody>
      </p:sp>
      <p:sp>
        <p:nvSpPr>
          <p:cNvPr id="14341" name="Rectangle 7"/>
          <p:cNvSpPr>
            <a:spLocks noChangeArrowheads="1"/>
          </p:cNvSpPr>
          <p:nvPr/>
        </p:nvSpPr>
        <p:spPr bwMode="auto">
          <a:xfrm>
            <a:off x="0" y="3309938"/>
            <a:ext cx="9144000" cy="0"/>
          </a:xfrm>
          <a:prstGeom prst="rect">
            <a:avLst/>
          </a:prstGeom>
          <a:noFill/>
          <a:ln w="9525">
            <a:noFill/>
            <a:miter lim="800000"/>
            <a:headEnd/>
            <a:tailEnd/>
          </a:ln>
        </p:spPr>
        <p:txBody>
          <a:bodyPr wrap="none" anchor="ctr">
            <a:spAutoFit/>
          </a:bodyPr>
          <a:lstStyle/>
          <a:p>
            <a:endParaRPr lang="es-CL"/>
          </a:p>
        </p:txBody>
      </p:sp>
      <p:graphicFrame>
        <p:nvGraphicFramePr>
          <p:cNvPr id="14338" name="Object 6"/>
          <p:cNvGraphicFramePr>
            <a:graphicFrameLocks noChangeAspect="1"/>
          </p:cNvGraphicFramePr>
          <p:nvPr/>
        </p:nvGraphicFramePr>
        <p:xfrm>
          <a:off x="2868613" y="4019550"/>
          <a:ext cx="2701925" cy="342900"/>
        </p:xfrm>
        <a:graphic>
          <a:graphicData uri="http://schemas.openxmlformats.org/presentationml/2006/ole">
            <p:oleObj spid="_x0000_s14338" name="Ecuación" r:id="rId4" imgW="1625400" imgH="228600" progId="Equation.3">
              <p:embed/>
            </p:oleObj>
          </a:graphicData>
        </a:graphic>
      </p:graphicFrame>
      <p:grpSp>
        <p:nvGrpSpPr>
          <p:cNvPr id="14342" name="7 Grupo"/>
          <p:cNvGrpSpPr>
            <a:grpSpLocks/>
          </p:cNvGrpSpPr>
          <p:nvPr/>
        </p:nvGrpSpPr>
        <p:grpSpPr bwMode="auto">
          <a:xfrm>
            <a:off x="-85725" y="0"/>
            <a:ext cx="9309100" cy="6967538"/>
            <a:chOff x="-85344" y="0"/>
            <a:chExt cx="9308592" cy="6967728"/>
          </a:xfrm>
        </p:grpSpPr>
        <p:pic>
          <p:nvPicPr>
            <p:cNvPr id="14343" name="8 Imagen" descr="facultad de ingenieria.jpg"/>
            <p:cNvPicPr>
              <a:picLocks noChangeAspect="1"/>
            </p:cNvPicPr>
            <p:nvPr/>
          </p:nvPicPr>
          <p:blipFill>
            <a:blip r:embed="rId5"/>
            <a:srcRect/>
            <a:stretch>
              <a:fillRect/>
            </a:stretch>
          </p:blipFill>
          <p:spPr bwMode="auto">
            <a:xfrm>
              <a:off x="0" y="0"/>
              <a:ext cx="2123728" cy="897836"/>
            </a:xfrm>
            <a:prstGeom prst="rect">
              <a:avLst/>
            </a:prstGeom>
            <a:noFill/>
            <a:ln w="9525">
              <a:noFill/>
              <a:miter lim="800000"/>
              <a:headEnd/>
              <a:tailEnd/>
            </a:ln>
          </p:spPr>
        </p:pic>
        <p:sp>
          <p:nvSpPr>
            <p:cNvPr id="8"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14345"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14346"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5" name="7 Grupo"/>
          <p:cNvGrpSpPr>
            <a:grpSpLocks/>
          </p:cNvGrpSpPr>
          <p:nvPr/>
        </p:nvGrpSpPr>
        <p:grpSpPr bwMode="auto">
          <a:xfrm>
            <a:off x="-85725" y="0"/>
            <a:ext cx="9309100" cy="6967538"/>
            <a:chOff x="-85344" y="0"/>
            <a:chExt cx="9308592" cy="6967728"/>
          </a:xfrm>
        </p:grpSpPr>
        <p:pic>
          <p:nvPicPr>
            <p:cNvPr id="15369" name="8 Imagen" descr="facultad de ingenieria.jpg"/>
            <p:cNvPicPr>
              <a:picLocks noChangeAspect="1"/>
            </p:cNvPicPr>
            <p:nvPr/>
          </p:nvPicPr>
          <p:blipFill>
            <a:blip r:embed="rId3"/>
            <a:srcRect/>
            <a:stretch>
              <a:fillRect/>
            </a:stretch>
          </p:blipFill>
          <p:spPr bwMode="auto">
            <a:xfrm>
              <a:off x="0" y="0"/>
              <a:ext cx="2123728" cy="897836"/>
            </a:xfrm>
            <a:prstGeom prst="rect">
              <a:avLst/>
            </a:prstGeom>
            <a:noFill/>
            <a:ln w="9525">
              <a:noFill/>
              <a:miter lim="800000"/>
              <a:headEnd/>
              <a:tailEnd/>
            </a:ln>
          </p:spPr>
        </p:pic>
        <p:sp>
          <p:nvSpPr>
            <p:cNvPr id="8"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15371"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15372"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
        <p:nvSpPr>
          <p:cNvPr id="15366" name="Text Box 5"/>
          <p:cNvSpPr txBox="1">
            <a:spLocks noChangeArrowheads="1"/>
          </p:cNvSpPr>
          <p:nvPr/>
        </p:nvSpPr>
        <p:spPr bwMode="auto">
          <a:xfrm>
            <a:off x="827088" y="981075"/>
            <a:ext cx="7129462" cy="1619250"/>
          </a:xfrm>
          <a:prstGeom prst="rect">
            <a:avLst/>
          </a:prstGeom>
          <a:noFill/>
          <a:ln w="9525">
            <a:noFill/>
            <a:miter lim="800000"/>
            <a:headEnd/>
            <a:tailEnd/>
          </a:ln>
        </p:spPr>
        <p:txBody>
          <a:bodyPr>
            <a:spAutoFit/>
          </a:bodyPr>
          <a:lstStyle/>
          <a:p>
            <a:r>
              <a:rPr lang="es-CL" sz="1600">
                <a:latin typeface="Times New Roman" pitchFamily="18" charset="0"/>
              </a:rPr>
              <a:t>19).- Considere las funciones                                       y   </a:t>
            </a:r>
          </a:p>
          <a:p>
            <a:r>
              <a:rPr lang="es-CL" sz="1600">
                <a:latin typeface="Times New Roman" pitchFamily="18" charset="0"/>
              </a:rPr>
              <a:t>    </a:t>
            </a:r>
          </a:p>
          <a:p>
            <a:r>
              <a:rPr lang="es-CL" sz="1600">
                <a:latin typeface="Times New Roman" pitchFamily="18" charset="0"/>
              </a:rPr>
              <a:t>          a).-   </a:t>
            </a:r>
            <a:r>
              <a:rPr lang="es-ES" sz="1600">
                <a:latin typeface="Times New Roman" pitchFamily="18" charset="0"/>
              </a:rPr>
              <a:t>Grafique las funciones, y halle matemáticamente  los puntos de</a:t>
            </a:r>
          </a:p>
          <a:p>
            <a:r>
              <a:rPr lang="es-CL" sz="1600">
                <a:latin typeface="Times New Roman" pitchFamily="18" charset="0"/>
              </a:rPr>
              <a:t>                   intersección entre ellas.</a:t>
            </a:r>
          </a:p>
          <a:p>
            <a:r>
              <a:rPr lang="es-CL" sz="1600">
                <a:latin typeface="Times New Roman" pitchFamily="18" charset="0"/>
              </a:rPr>
              <a:t>          b).-   Halle gráficamente los puntos de x </a:t>
            </a:r>
            <a:r>
              <a:rPr lang="es-CL" sz="1600">
                <a:latin typeface="Times New Roman" pitchFamily="18" charset="0"/>
                <a:sym typeface="Symbol" pitchFamily="18" charset="2"/>
              </a:rPr>
              <a:t> IR tales que</a:t>
            </a:r>
            <a:r>
              <a:rPr lang="es-CL">
                <a:sym typeface="Symbol" pitchFamily="18" charset="2"/>
              </a:rPr>
              <a:t>         </a:t>
            </a:r>
          </a:p>
          <a:p>
            <a:endParaRPr lang="es-ES"/>
          </a:p>
        </p:txBody>
      </p:sp>
      <p:graphicFrame>
        <p:nvGraphicFramePr>
          <p:cNvPr id="15362" name="Object 6"/>
          <p:cNvGraphicFramePr>
            <a:graphicFrameLocks noChangeAspect="1"/>
          </p:cNvGraphicFramePr>
          <p:nvPr/>
        </p:nvGraphicFramePr>
        <p:xfrm>
          <a:off x="3419475" y="981075"/>
          <a:ext cx="1671638" cy="330200"/>
        </p:xfrm>
        <a:graphic>
          <a:graphicData uri="http://schemas.openxmlformats.org/presentationml/2006/ole">
            <p:oleObj spid="_x0000_s15362" name="Ecuación" r:id="rId4" imgW="1143000" imgH="228600" progId="Equation.3">
              <p:embed/>
            </p:oleObj>
          </a:graphicData>
        </a:graphic>
      </p:graphicFrame>
      <p:graphicFrame>
        <p:nvGraphicFramePr>
          <p:cNvPr id="15363" name="Object 6"/>
          <p:cNvGraphicFramePr>
            <a:graphicFrameLocks noChangeAspect="1"/>
          </p:cNvGraphicFramePr>
          <p:nvPr/>
        </p:nvGraphicFramePr>
        <p:xfrm>
          <a:off x="5651500" y="981075"/>
          <a:ext cx="1133475" cy="311150"/>
        </p:xfrm>
        <a:graphic>
          <a:graphicData uri="http://schemas.openxmlformats.org/presentationml/2006/ole">
            <p:oleObj spid="_x0000_s15363" name="Ecuación" r:id="rId5" imgW="774360" imgH="215640" progId="Equation.3">
              <p:embed/>
            </p:oleObj>
          </a:graphicData>
        </a:graphic>
      </p:graphicFrame>
      <p:graphicFrame>
        <p:nvGraphicFramePr>
          <p:cNvPr id="15364" name="Object 6"/>
          <p:cNvGraphicFramePr>
            <a:graphicFrameLocks noChangeAspect="1"/>
          </p:cNvGraphicFramePr>
          <p:nvPr/>
        </p:nvGraphicFramePr>
        <p:xfrm>
          <a:off x="6011863" y="1989138"/>
          <a:ext cx="1150937" cy="312737"/>
        </p:xfrm>
        <a:graphic>
          <a:graphicData uri="http://schemas.openxmlformats.org/presentationml/2006/ole">
            <p:oleObj spid="_x0000_s15364" name="Ecuación" r:id="rId6" imgW="787320" imgH="215640" progId="Equation.3">
              <p:embed/>
            </p:oleObj>
          </a:graphicData>
        </a:graphic>
      </p:graphicFrame>
      <p:sp>
        <p:nvSpPr>
          <p:cNvPr id="15367" name="Text Box 13"/>
          <p:cNvSpPr txBox="1">
            <a:spLocks noChangeArrowheads="1"/>
          </p:cNvSpPr>
          <p:nvPr/>
        </p:nvSpPr>
        <p:spPr bwMode="auto">
          <a:xfrm>
            <a:off x="827088" y="2565400"/>
            <a:ext cx="7345362" cy="1069975"/>
          </a:xfrm>
          <a:prstGeom prst="rect">
            <a:avLst/>
          </a:prstGeom>
          <a:noFill/>
          <a:ln w="9525">
            <a:noFill/>
            <a:miter lim="800000"/>
            <a:headEnd/>
            <a:tailEnd/>
          </a:ln>
        </p:spPr>
        <p:txBody>
          <a:bodyPr>
            <a:spAutoFit/>
          </a:bodyPr>
          <a:lstStyle/>
          <a:p>
            <a:pPr marL="342900" indent="-342900">
              <a:defRPr/>
            </a:pPr>
            <a:r>
              <a:rPr lang="es-CL" sz="1600" dirty="0">
                <a:latin typeface="Times New Roman" pitchFamily="18" charset="0"/>
              </a:rPr>
              <a:t>20).-</a:t>
            </a:r>
            <a:r>
              <a:rPr lang="es-ES" sz="1600" dirty="0">
                <a:latin typeface="Times New Roman" pitchFamily="18" charset="0"/>
              </a:rPr>
              <a:t>Andrés compró un automóvil nuevo por $10.000.000. </a:t>
            </a:r>
          </a:p>
          <a:p>
            <a:pPr marL="449263" indent="-449263">
              <a:defRPr/>
            </a:pPr>
            <a:r>
              <a:rPr lang="es-ES" sz="1600" dirty="0">
                <a:latin typeface="Times New Roman" pitchFamily="18" charset="0"/>
              </a:rPr>
              <a:t>        a) ¿Cuál es el valor del automóvil después de t años , suponiendo que se deprecia  </a:t>
            </a:r>
          </a:p>
          <a:p>
            <a:pPr marL="342900" indent="-342900">
              <a:defRPr/>
            </a:pPr>
            <a:r>
              <a:rPr lang="es-ES" sz="1600" dirty="0">
                <a:latin typeface="Times New Roman" pitchFamily="18" charset="0"/>
              </a:rPr>
              <a:t>            linealmente cada año a una tasa del 12% de su costo original ? </a:t>
            </a:r>
          </a:p>
          <a:p>
            <a:pPr marL="342900" indent="-342900">
              <a:defRPr/>
            </a:pPr>
            <a:r>
              <a:rPr lang="es-ES" sz="1600" dirty="0">
                <a:latin typeface="Times New Roman" pitchFamily="18" charset="0"/>
              </a:rPr>
              <a:t>        b)¿Cuál es el valor del automóvil después de 5 años?</a:t>
            </a:r>
          </a:p>
        </p:txBody>
      </p:sp>
      <p:sp>
        <p:nvSpPr>
          <p:cNvPr id="15368" name="Text Box 14"/>
          <p:cNvSpPr txBox="1">
            <a:spLocks noChangeArrowheads="1"/>
          </p:cNvSpPr>
          <p:nvPr/>
        </p:nvSpPr>
        <p:spPr bwMode="auto">
          <a:xfrm>
            <a:off x="971550" y="3789363"/>
            <a:ext cx="7200900" cy="2078037"/>
          </a:xfrm>
          <a:prstGeom prst="rect">
            <a:avLst/>
          </a:prstGeom>
          <a:noFill/>
          <a:ln w="9525">
            <a:noFill/>
            <a:miter lim="800000"/>
            <a:headEnd/>
            <a:tailEnd/>
          </a:ln>
        </p:spPr>
        <p:txBody>
          <a:bodyPr>
            <a:spAutoFit/>
          </a:bodyPr>
          <a:lstStyle/>
          <a:p>
            <a:pPr marL="342900" indent="-342900" algn="just"/>
            <a:r>
              <a:rPr lang="es-CL" sz="1600">
                <a:latin typeface="Times New Roman" pitchFamily="18" charset="0"/>
              </a:rPr>
              <a:t>21) </a:t>
            </a:r>
            <a:r>
              <a:rPr lang="es-ES" sz="1600">
                <a:latin typeface="Times New Roman" pitchFamily="18" charset="0"/>
              </a:rPr>
              <a:t>En un hospital un paciente que está a dieta de líquidos tiene que escoger jugo de ciruela  o jugo de naranja  para satisfacer su requerimiento de tiamina diaria que es de 1,5 mg diario. 1 onza de jugo de ciruela contiene 0,05  mg de tiamina y 1 onza de jugo de naranja contiene 0,08 mg de tiamina. </a:t>
            </a:r>
          </a:p>
          <a:p>
            <a:pPr marL="342900" indent="-342900" algn="just">
              <a:buFontTx/>
              <a:buAutoNum type="alphaLcParenR"/>
            </a:pPr>
            <a:r>
              <a:rPr lang="es-ES" sz="1600">
                <a:latin typeface="Times New Roman" pitchFamily="18" charset="0"/>
              </a:rPr>
              <a:t>¿ Qué relación lineal hay entre la cantidad de mg de tiamina obtenida de ambos jugos y el requerimiento total?</a:t>
            </a:r>
          </a:p>
          <a:p>
            <a:pPr marL="342900" indent="-342900" algn="just">
              <a:buFontTx/>
              <a:buAutoNum type="alphaLcParenR"/>
            </a:pPr>
            <a:r>
              <a:rPr lang="es-ES" sz="1600">
                <a:latin typeface="Times New Roman" pitchFamily="18" charset="0"/>
              </a:rPr>
              <a:t>Represente gráficamente esta relación lineal e interprete el significado de la pendiente</a:t>
            </a:r>
            <a:r>
              <a:rPr lang="es-ES"/>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1 Rectángulo"/>
          <p:cNvSpPr>
            <a:spLocks noChangeArrowheads="1"/>
          </p:cNvSpPr>
          <p:nvPr/>
        </p:nvSpPr>
        <p:spPr bwMode="auto">
          <a:xfrm>
            <a:off x="611188" y="1166813"/>
            <a:ext cx="7705725" cy="4246562"/>
          </a:xfrm>
          <a:prstGeom prst="rect">
            <a:avLst/>
          </a:prstGeom>
          <a:noFill/>
          <a:ln w="9525">
            <a:noFill/>
            <a:miter lim="800000"/>
            <a:headEnd/>
            <a:tailEnd/>
          </a:ln>
        </p:spPr>
        <p:txBody>
          <a:bodyPr>
            <a:spAutoFit/>
          </a:bodyPr>
          <a:lstStyle/>
          <a:p>
            <a:pPr>
              <a:buFont typeface="Arial" charset="0"/>
              <a:buNone/>
              <a:defRPr/>
            </a:pPr>
            <a:r>
              <a:rPr lang="es-ES_tradnl" b="1" u="sng" dirty="0"/>
              <a:t>Soluciones</a:t>
            </a:r>
          </a:p>
          <a:p>
            <a:pPr>
              <a:buFont typeface="Arial" charset="0"/>
              <a:buNone/>
              <a:defRPr/>
            </a:pPr>
            <a:endParaRPr lang="es-ES_tradnl" b="1" u="sng" dirty="0"/>
          </a:p>
          <a:p>
            <a:pPr marL="182563">
              <a:buFont typeface="Arial" charset="0"/>
              <a:buAutoNum type="arabicParenR"/>
              <a:defRPr/>
            </a:pPr>
            <a:r>
              <a:rPr lang="es-ES_tradnl" dirty="0"/>
              <a:t>    a)   h(4)=13,  h(-1)=-2,   </a:t>
            </a:r>
          </a:p>
          <a:p>
            <a:pPr>
              <a:buFont typeface="Arial" charset="0"/>
              <a:buNone/>
              <a:defRPr/>
            </a:pPr>
            <a:endParaRPr lang="es-ES_tradnl" dirty="0"/>
          </a:p>
          <a:p>
            <a:pPr marL="539750">
              <a:buFont typeface="Arial" charset="0"/>
              <a:buAutoNum type="alphaLcParenR" startAt="2"/>
              <a:defRPr/>
            </a:pPr>
            <a:r>
              <a:rPr lang="es-ES_tradnl" dirty="0"/>
              <a:t>   h(1)=1,   h(1/16)=4,     </a:t>
            </a:r>
          </a:p>
          <a:p>
            <a:pPr>
              <a:buFont typeface="Arial" charset="0"/>
              <a:buNone/>
              <a:defRPr/>
            </a:pPr>
            <a:endParaRPr lang="es-ES_tradnl" dirty="0"/>
          </a:p>
          <a:p>
            <a:pPr marL="539750">
              <a:buFont typeface="Arial" charset="0"/>
              <a:buNone/>
              <a:defRPr/>
            </a:pPr>
            <a:r>
              <a:rPr lang="es-ES_tradnl" dirty="0"/>
              <a:t>c)   g(-2)=-7/8,   g(1)=-4/5,     </a:t>
            </a:r>
          </a:p>
          <a:p>
            <a:pPr>
              <a:buFont typeface="Arial" charset="0"/>
              <a:buNone/>
              <a:defRPr/>
            </a:pPr>
            <a:endParaRPr lang="es-ES_tradnl" dirty="0"/>
          </a:p>
          <a:p>
            <a:pPr marL="182563">
              <a:buFont typeface="Arial" charset="0"/>
              <a:buAutoNum type="arabicParenR" startAt="2"/>
              <a:defRPr/>
            </a:pPr>
            <a:r>
              <a:rPr lang="es-ES_tradnl" dirty="0"/>
              <a:t>  a)  C(20)=4500  ,     C(0)=500</a:t>
            </a:r>
          </a:p>
          <a:p>
            <a:pPr>
              <a:buFont typeface="Arial" charset="0"/>
              <a:buAutoNum type="arabicParenR" startAt="2"/>
              <a:defRPr/>
            </a:pPr>
            <a:endParaRPr lang="es-ES_tradnl" dirty="0"/>
          </a:p>
          <a:p>
            <a:pPr marL="182563">
              <a:buFont typeface="Arial" charset="0"/>
              <a:buAutoNum type="arabicParenR" startAt="3"/>
              <a:defRPr/>
            </a:pPr>
            <a:r>
              <a:rPr lang="es-ES_tradnl" dirty="0"/>
              <a:t>   a)  f(2)=46    ,    f(2)-f(1)=26</a:t>
            </a:r>
          </a:p>
          <a:p>
            <a:pPr>
              <a:buFont typeface="Arial" charset="0"/>
              <a:buAutoNum type="arabicParenR" startAt="3"/>
              <a:defRPr/>
            </a:pPr>
            <a:endParaRPr lang="es-ES_tradnl" dirty="0"/>
          </a:p>
          <a:p>
            <a:pPr marL="182563">
              <a:buFont typeface="Arial" charset="0"/>
              <a:buAutoNum type="arabicParenR" startAt="4"/>
              <a:defRPr/>
            </a:pPr>
            <a:r>
              <a:rPr lang="es-ES_tradnl" dirty="0"/>
              <a:t>  k=4   ,  h=2    ,  a=7/3</a:t>
            </a:r>
          </a:p>
          <a:p>
            <a:pPr>
              <a:buFont typeface="Arial" charset="0"/>
              <a:buAutoNum type="arabicParenR" startAt="4"/>
              <a:defRPr/>
            </a:pPr>
            <a:endParaRPr lang="es-ES_tradnl" dirty="0"/>
          </a:p>
          <a:p>
            <a:pPr marL="182563">
              <a:buFont typeface="Arial" charset="0"/>
              <a:buAutoNum type="arabicParenR" startAt="5"/>
              <a:defRPr/>
            </a:pPr>
            <a:r>
              <a:rPr lang="es-ES_tradnl" dirty="0"/>
              <a:t>  f(-1)=4  ,  f(-2)=2  ,  f(-1/2)=5  ,  f(1)=8  ,  f(3/2)=9</a:t>
            </a:r>
          </a:p>
        </p:txBody>
      </p:sp>
      <p:graphicFrame>
        <p:nvGraphicFramePr>
          <p:cNvPr id="16386" name="Object 2"/>
          <p:cNvGraphicFramePr>
            <a:graphicFrameLocks noChangeAspect="1"/>
          </p:cNvGraphicFramePr>
          <p:nvPr/>
        </p:nvGraphicFramePr>
        <p:xfrm>
          <a:off x="3302000" y="1700213"/>
          <a:ext cx="1990725" cy="433387"/>
        </p:xfrm>
        <a:graphic>
          <a:graphicData uri="http://schemas.openxmlformats.org/presentationml/2006/ole">
            <p:oleObj spid="_x0000_s16386" name="Ecuación" r:id="rId4" imgW="1054080" imgH="228600" progId="Equation.3">
              <p:embed/>
            </p:oleObj>
          </a:graphicData>
        </a:graphic>
      </p:graphicFrame>
      <p:graphicFrame>
        <p:nvGraphicFramePr>
          <p:cNvPr id="16387" name="Object 3"/>
          <p:cNvGraphicFramePr>
            <a:graphicFrameLocks noChangeAspect="1"/>
          </p:cNvGraphicFramePr>
          <p:nvPr/>
        </p:nvGraphicFramePr>
        <p:xfrm>
          <a:off x="3492500" y="2133600"/>
          <a:ext cx="1800225" cy="647700"/>
        </p:xfrm>
        <a:graphic>
          <a:graphicData uri="http://schemas.openxmlformats.org/presentationml/2006/ole">
            <p:oleObj spid="_x0000_s16387" name="Ecuación" r:id="rId5" imgW="1041120" imgH="419040" progId="Equation.3">
              <p:embed/>
            </p:oleObj>
          </a:graphicData>
        </a:graphic>
      </p:graphicFrame>
      <p:graphicFrame>
        <p:nvGraphicFramePr>
          <p:cNvPr id="16388" name="Object 4"/>
          <p:cNvGraphicFramePr>
            <a:graphicFrameLocks noChangeAspect="1"/>
          </p:cNvGraphicFramePr>
          <p:nvPr/>
        </p:nvGraphicFramePr>
        <p:xfrm>
          <a:off x="3635375" y="2708275"/>
          <a:ext cx="1878013" cy="563563"/>
        </p:xfrm>
        <a:graphic>
          <a:graphicData uri="http://schemas.openxmlformats.org/presentationml/2006/ole">
            <p:oleObj spid="_x0000_s16388" name="Ecuación" r:id="rId6" imgW="1396800" imgH="419040" progId="Equation.3">
              <p:embed/>
            </p:oleObj>
          </a:graphicData>
        </a:graphic>
      </p:graphicFrame>
      <p:grpSp>
        <p:nvGrpSpPr>
          <p:cNvPr id="16390" name="7 Grupo"/>
          <p:cNvGrpSpPr>
            <a:grpSpLocks/>
          </p:cNvGrpSpPr>
          <p:nvPr/>
        </p:nvGrpSpPr>
        <p:grpSpPr bwMode="auto">
          <a:xfrm>
            <a:off x="-85725" y="0"/>
            <a:ext cx="9309100" cy="6967538"/>
            <a:chOff x="-85344" y="0"/>
            <a:chExt cx="9308592" cy="6967728"/>
          </a:xfrm>
        </p:grpSpPr>
        <p:pic>
          <p:nvPicPr>
            <p:cNvPr id="16391" name="8 Imagen" descr="facultad de ingenieria.jpg"/>
            <p:cNvPicPr>
              <a:picLocks noChangeAspect="1"/>
            </p:cNvPicPr>
            <p:nvPr/>
          </p:nvPicPr>
          <p:blipFill>
            <a:blip r:embed="rId7"/>
            <a:srcRect/>
            <a:stretch>
              <a:fillRect/>
            </a:stretch>
          </p:blipFill>
          <p:spPr bwMode="auto">
            <a:xfrm>
              <a:off x="0" y="0"/>
              <a:ext cx="2123728" cy="897836"/>
            </a:xfrm>
            <a:prstGeom prst="rect">
              <a:avLst/>
            </a:prstGeom>
            <a:noFill/>
            <a:ln w="9525">
              <a:noFill/>
              <a:miter lim="800000"/>
              <a:headEnd/>
              <a:tailEnd/>
            </a:ln>
          </p:spPr>
        </p:pic>
        <p:sp>
          <p:nvSpPr>
            <p:cNvPr id="8"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16393"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16394"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p:cNvPicPr>
            <a:picLocks noChangeAspect="1" noChangeArrowheads="1"/>
          </p:cNvPicPr>
          <p:nvPr/>
        </p:nvPicPr>
        <p:blipFill>
          <a:blip r:embed="rId3"/>
          <a:srcRect/>
          <a:stretch>
            <a:fillRect/>
          </a:stretch>
        </p:blipFill>
        <p:spPr bwMode="auto">
          <a:xfrm>
            <a:off x="1547813" y="1268413"/>
            <a:ext cx="2232025" cy="1927225"/>
          </a:xfrm>
          <a:prstGeom prst="rect">
            <a:avLst/>
          </a:prstGeom>
          <a:noFill/>
          <a:ln w="9525">
            <a:noFill/>
            <a:miter lim="800000"/>
            <a:headEnd/>
            <a:tailEnd/>
          </a:ln>
        </p:spPr>
      </p:pic>
      <p:pic>
        <p:nvPicPr>
          <p:cNvPr id="26627" name="Picture 4"/>
          <p:cNvPicPr>
            <a:picLocks noChangeAspect="1" noChangeArrowheads="1"/>
          </p:cNvPicPr>
          <p:nvPr/>
        </p:nvPicPr>
        <p:blipFill>
          <a:blip r:embed="rId4"/>
          <a:srcRect/>
          <a:stretch>
            <a:fillRect/>
          </a:stretch>
        </p:blipFill>
        <p:spPr bwMode="auto">
          <a:xfrm>
            <a:off x="4787900" y="1143000"/>
            <a:ext cx="2447925" cy="2141538"/>
          </a:xfrm>
          <a:prstGeom prst="rect">
            <a:avLst/>
          </a:prstGeom>
          <a:noFill/>
          <a:ln w="9525">
            <a:noFill/>
            <a:miter lim="800000"/>
            <a:headEnd/>
            <a:tailEnd/>
          </a:ln>
        </p:spPr>
      </p:pic>
      <p:pic>
        <p:nvPicPr>
          <p:cNvPr id="26628" name="Picture 5"/>
          <p:cNvPicPr>
            <a:picLocks noChangeAspect="1" noChangeArrowheads="1"/>
          </p:cNvPicPr>
          <p:nvPr/>
        </p:nvPicPr>
        <p:blipFill>
          <a:blip r:embed="rId5"/>
          <a:srcRect/>
          <a:stretch>
            <a:fillRect/>
          </a:stretch>
        </p:blipFill>
        <p:spPr bwMode="auto">
          <a:xfrm>
            <a:off x="1476375" y="3789363"/>
            <a:ext cx="2447925" cy="1943100"/>
          </a:xfrm>
          <a:prstGeom prst="rect">
            <a:avLst/>
          </a:prstGeom>
          <a:noFill/>
          <a:ln w="9525">
            <a:noFill/>
            <a:miter lim="800000"/>
            <a:headEnd/>
            <a:tailEnd/>
          </a:ln>
        </p:spPr>
      </p:pic>
      <p:pic>
        <p:nvPicPr>
          <p:cNvPr id="26629" name="Picture 6"/>
          <p:cNvPicPr>
            <a:picLocks noChangeAspect="1" noChangeArrowheads="1"/>
          </p:cNvPicPr>
          <p:nvPr/>
        </p:nvPicPr>
        <p:blipFill>
          <a:blip r:embed="rId6"/>
          <a:srcRect/>
          <a:stretch>
            <a:fillRect/>
          </a:stretch>
        </p:blipFill>
        <p:spPr bwMode="auto">
          <a:xfrm>
            <a:off x="4932363" y="3860800"/>
            <a:ext cx="2160587" cy="1871663"/>
          </a:xfrm>
          <a:prstGeom prst="rect">
            <a:avLst/>
          </a:prstGeom>
          <a:noFill/>
          <a:ln w="9525">
            <a:noFill/>
            <a:miter lim="800000"/>
            <a:headEnd/>
            <a:tailEnd/>
          </a:ln>
        </p:spPr>
      </p:pic>
      <p:sp>
        <p:nvSpPr>
          <p:cNvPr id="26630" name="7 CuadroTexto"/>
          <p:cNvSpPr txBox="1">
            <a:spLocks noChangeArrowheads="1"/>
          </p:cNvSpPr>
          <p:nvPr/>
        </p:nvSpPr>
        <p:spPr bwMode="auto">
          <a:xfrm>
            <a:off x="1116013" y="1268413"/>
            <a:ext cx="503237" cy="338137"/>
          </a:xfrm>
          <a:prstGeom prst="rect">
            <a:avLst/>
          </a:prstGeom>
          <a:noFill/>
          <a:ln w="9525">
            <a:noFill/>
            <a:miter lim="800000"/>
            <a:headEnd/>
            <a:tailEnd/>
          </a:ln>
        </p:spPr>
        <p:txBody>
          <a:bodyPr>
            <a:spAutoFit/>
          </a:bodyPr>
          <a:lstStyle/>
          <a:p>
            <a:r>
              <a:rPr lang="es-ES_tradnl" sz="1600"/>
              <a:t>a)</a:t>
            </a:r>
            <a:endParaRPr lang="es-ES" sz="1600"/>
          </a:p>
        </p:txBody>
      </p:sp>
      <p:sp>
        <p:nvSpPr>
          <p:cNvPr id="26631" name="8 CuadroTexto"/>
          <p:cNvSpPr txBox="1">
            <a:spLocks noChangeArrowheads="1"/>
          </p:cNvSpPr>
          <p:nvPr/>
        </p:nvSpPr>
        <p:spPr bwMode="auto">
          <a:xfrm>
            <a:off x="4427538" y="1268413"/>
            <a:ext cx="576262" cy="338137"/>
          </a:xfrm>
          <a:prstGeom prst="rect">
            <a:avLst/>
          </a:prstGeom>
          <a:noFill/>
          <a:ln w="9525">
            <a:noFill/>
            <a:miter lim="800000"/>
            <a:headEnd/>
            <a:tailEnd/>
          </a:ln>
        </p:spPr>
        <p:txBody>
          <a:bodyPr>
            <a:spAutoFit/>
          </a:bodyPr>
          <a:lstStyle/>
          <a:p>
            <a:r>
              <a:rPr lang="es-ES_tradnl" sz="1600"/>
              <a:t>b)</a:t>
            </a:r>
            <a:endParaRPr lang="es-ES" sz="1600"/>
          </a:p>
        </p:txBody>
      </p:sp>
      <p:sp>
        <p:nvSpPr>
          <p:cNvPr id="26632" name="9 CuadroTexto"/>
          <p:cNvSpPr txBox="1">
            <a:spLocks noChangeArrowheads="1"/>
          </p:cNvSpPr>
          <p:nvPr/>
        </p:nvSpPr>
        <p:spPr bwMode="auto">
          <a:xfrm>
            <a:off x="1116013" y="3789363"/>
            <a:ext cx="503237" cy="338137"/>
          </a:xfrm>
          <a:prstGeom prst="rect">
            <a:avLst/>
          </a:prstGeom>
          <a:noFill/>
          <a:ln w="9525">
            <a:noFill/>
            <a:miter lim="800000"/>
            <a:headEnd/>
            <a:tailEnd/>
          </a:ln>
        </p:spPr>
        <p:txBody>
          <a:bodyPr>
            <a:spAutoFit/>
          </a:bodyPr>
          <a:lstStyle/>
          <a:p>
            <a:r>
              <a:rPr lang="es-ES_tradnl" sz="1600"/>
              <a:t>c)</a:t>
            </a:r>
            <a:endParaRPr lang="es-ES" sz="1600"/>
          </a:p>
        </p:txBody>
      </p:sp>
      <p:sp>
        <p:nvSpPr>
          <p:cNvPr id="26633" name="10 CuadroTexto"/>
          <p:cNvSpPr txBox="1">
            <a:spLocks noChangeArrowheads="1"/>
          </p:cNvSpPr>
          <p:nvPr/>
        </p:nvSpPr>
        <p:spPr bwMode="auto">
          <a:xfrm>
            <a:off x="4427538" y="3667125"/>
            <a:ext cx="503237" cy="338138"/>
          </a:xfrm>
          <a:prstGeom prst="rect">
            <a:avLst/>
          </a:prstGeom>
          <a:noFill/>
          <a:ln w="9525">
            <a:noFill/>
            <a:miter lim="800000"/>
            <a:headEnd/>
            <a:tailEnd/>
          </a:ln>
        </p:spPr>
        <p:txBody>
          <a:bodyPr>
            <a:spAutoFit/>
          </a:bodyPr>
          <a:lstStyle/>
          <a:p>
            <a:r>
              <a:rPr lang="es-ES_tradnl" sz="1600"/>
              <a:t>d)</a:t>
            </a:r>
            <a:endParaRPr lang="es-ES" sz="1600"/>
          </a:p>
        </p:txBody>
      </p:sp>
      <p:sp>
        <p:nvSpPr>
          <p:cNvPr id="26634" name="11 CuadroTexto"/>
          <p:cNvSpPr txBox="1">
            <a:spLocks noChangeArrowheads="1"/>
          </p:cNvSpPr>
          <p:nvPr/>
        </p:nvSpPr>
        <p:spPr bwMode="auto">
          <a:xfrm>
            <a:off x="755650" y="981075"/>
            <a:ext cx="503238" cy="338138"/>
          </a:xfrm>
          <a:prstGeom prst="rect">
            <a:avLst/>
          </a:prstGeom>
          <a:noFill/>
          <a:ln w="9525">
            <a:noFill/>
            <a:miter lim="800000"/>
            <a:headEnd/>
            <a:tailEnd/>
          </a:ln>
        </p:spPr>
        <p:txBody>
          <a:bodyPr>
            <a:spAutoFit/>
          </a:bodyPr>
          <a:lstStyle/>
          <a:p>
            <a:r>
              <a:rPr lang="es-ES_tradnl" sz="1600">
                <a:latin typeface="Times New Roman" pitchFamily="18" charset="0"/>
                <a:cs typeface="Times New Roman" pitchFamily="18" charset="0"/>
              </a:rPr>
              <a:t>6)</a:t>
            </a:r>
            <a:endParaRPr lang="es-ES" sz="1600">
              <a:latin typeface="Times New Roman" pitchFamily="18" charset="0"/>
              <a:cs typeface="Times New Roman" pitchFamily="18" charset="0"/>
            </a:endParaRPr>
          </a:p>
        </p:txBody>
      </p:sp>
      <p:grpSp>
        <p:nvGrpSpPr>
          <p:cNvPr id="26635" name="7 Grupo"/>
          <p:cNvGrpSpPr>
            <a:grpSpLocks/>
          </p:cNvGrpSpPr>
          <p:nvPr/>
        </p:nvGrpSpPr>
        <p:grpSpPr bwMode="auto">
          <a:xfrm>
            <a:off x="-85725" y="0"/>
            <a:ext cx="9309100" cy="6967538"/>
            <a:chOff x="-85344" y="0"/>
            <a:chExt cx="9308592" cy="6967728"/>
          </a:xfrm>
        </p:grpSpPr>
        <p:pic>
          <p:nvPicPr>
            <p:cNvPr id="26636" name="8 Imagen" descr="facultad de ingenieria.jpg"/>
            <p:cNvPicPr>
              <a:picLocks noChangeAspect="1"/>
            </p:cNvPicPr>
            <p:nvPr/>
          </p:nvPicPr>
          <p:blipFill>
            <a:blip r:embed="rId7"/>
            <a:srcRect/>
            <a:stretch>
              <a:fillRect/>
            </a:stretch>
          </p:blipFill>
          <p:spPr bwMode="auto">
            <a:xfrm>
              <a:off x="0" y="0"/>
              <a:ext cx="2123728" cy="897836"/>
            </a:xfrm>
            <a:prstGeom prst="rect">
              <a:avLst/>
            </a:prstGeom>
            <a:noFill/>
            <a:ln w="9525">
              <a:noFill/>
              <a:miter lim="800000"/>
              <a:headEnd/>
              <a:tailEnd/>
            </a:ln>
          </p:spPr>
        </p:pic>
        <p:sp>
          <p:nvSpPr>
            <p:cNvPr id="13"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26638"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26639"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1 Rectángulo"/>
          <p:cNvSpPr>
            <a:spLocks noChangeArrowheads="1"/>
          </p:cNvSpPr>
          <p:nvPr/>
        </p:nvSpPr>
        <p:spPr bwMode="auto">
          <a:xfrm>
            <a:off x="684213" y="1160463"/>
            <a:ext cx="7559675" cy="4032250"/>
          </a:xfrm>
          <a:prstGeom prst="rect">
            <a:avLst/>
          </a:prstGeom>
          <a:noFill/>
          <a:ln w="9525">
            <a:noFill/>
            <a:miter lim="800000"/>
            <a:headEnd/>
            <a:tailEnd/>
          </a:ln>
        </p:spPr>
        <p:txBody>
          <a:bodyPr>
            <a:spAutoFit/>
          </a:bodyPr>
          <a:lstStyle/>
          <a:p>
            <a:pPr>
              <a:buFont typeface="Arial" charset="0"/>
              <a:buAutoNum type="arabicParenR" startAt="7"/>
            </a:pPr>
            <a:r>
              <a:rPr lang="es-ES_tradnl" sz="1600">
                <a:latin typeface="Times New Roman" pitchFamily="18" charset="0"/>
                <a:cs typeface="Times New Roman" pitchFamily="18" charset="0"/>
              </a:rPr>
              <a:t>   a)70%       b)    10%      c)    x=8,38   o    x= 9,62</a:t>
            </a:r>
          </a:p>
          <a:p>
            <a:pPr>
              <a:buFont typeface="Arial" charset="0"/>
              <a:buAutoNum type="arabicParenR" startAt="7"/>
            </a:pPr>
            <a:endParaRPr lang="es-ES_tradnl" sz="1600">
              <a:latin typeface="Times New Roman" pitchFamily="18" charset="0"/>
              <a:cs typeface="Times New Roman" pitchFamily="18" charset="0"/>
            </a:endParaRPr>
          </a:p>
          <a:p>
            <a:pPr>
              <a:buFont typeface="Arial" charset="0"/>
              <a:buAutoNum type="arabicParenR" startAt="8"/>
            </a:pPr>
            <a:r>
              <a:rPr lang="es-ES_tradnl" sz="1600">
                <a:latin typeface="Times New Roman" pitchFamily="18" charset="0"/>
                <a:cs typeface="Times New Roman" pitchFamily="18" charset="0"/>
              </a:rPr>
              <a:t>                              ,   C(1750)=31745/302</a:t>
            </a:r>
          </a:p>
          <a:p>
            <a:pPr>
              <a:buFont typeface="Arial" charset="0"/>
              <a:buAutoNum type="arabicParenR" startAt="8"/>
            </a:pPr>
            <a:endParaRPr lang="es-ES_tradnl" sz="1600">
              <a:latin typeface="Times New Roman" pitchFamily="18" charset="0"/>
              <a:cs typeface="Times New Roman" pitchFamily="18" charset="0"/>
            </a:endParaRPr>
          </a:p>
          <a:p>
            <a:pPr>
              <a:buFont typeface="Arial" charset="0"/>
              <a:buNone/>
            </a:pPr>
            <a:r>
              <a:rPr lang="es-ES_tradnl" sz="1600">
                <a:latin typeface="Times New Roman" pitchFamily="18" charset="0"/>
                <a:cs typeface="Times New Roman" pitchFamily="18" charset="0"/>
              </a:rPr>
              <a:t>9)    C(6)=1.6 libras   ,    C(11)=1.80.  La gráfica de l costo es</a:t>
            </a:r>
          </a:p>
          <a:p>
            <a:pPr>
              <a:buFont typeface="Arial" charset="0"/>
              <a:buNone/>
            </a:pPr>
            <a:endParaRPr lang="es-ES_tradnl" sz="1600">
              <a:latin typeface="Times New Roman" pitchFamily="18" charset="0"/>
              <a:cs typeface="Times New Roman" pitchFamily="18" charset="0"/>
            </a:endParaRPr>
          </a:p>
          <a:p>
            <a:pPr>
              <a:buFont typeface="Arial" charset="0"/>
              <a:buAutoNum type="arabicParenR" startAt="10"/>
            </a:pPr>
            <a:r>
              <a:rPr lang="es-ES_tradnl" sz="1600">
                <a:latin typeface="Times New Roman" pitchFamily="18" charset="0"/>
                <a:cs typeface="Times New Roman" pitchFamily="18" charset="0"/>
              </a:rPr>
              <a:t>  Es cierto la función de costo es                             , C(0)=18</a:t>
            </a:r>
          </a:p>
          <a:p>
            <a:pPr>
              <a:buFont typeface="Arial" charset="0"/>
              <a:buNone/>
            </a:pPr>
            <a:endParaRPr lang="es-ES_tradnl" sz="1600">
              <a:latin typeface="Times New Roman" pitchFamily="18" charset="0"/>
              <a:cs typeface="Times New Roman" pitchFamily="18" charset="0"/>
            </a:endParaRPr>
          </a:p>
          <a:p>
            <a:pPr>
              <a:buFont typeface="Arial" charset="0"/>
              <a:buNone/>
            </a:pPr>
            <a:r>
              <a:rPr lang="es-ES_tradnl" sz="1600">
                <a:latin typeface="Times New Roman" pitchFamily="18" charset="0"/>
                <a:cs typeface="Times New Roman" pitchFamily="18" charset="0"/>
              </a:rPr>
              <a:t>11)                                                               f(19)=11420   ,   f(133)=78110</a:t>
            </a:r>
          </a:p>
          <a:p>
            <a:pPr>
              <a:buFont typeface="Arial" charset="0"/>
              <a:buNone/>
            </a:pPr>
            <a:r>
              <a:rPr lang="es-ES_tradnl" sz="1600">
                <a:latin typeface="Times New Roman" pitchFamily="18" charset="0"/>
                <a:cs typeface="Times New Roman" pitchFamily="18" charset="0"/>
              </a:rPr>
              <a:t> </a:t>
            </a:r>
          </a:p>
          <a:p>
            <a:pPr>
              <a:buFont typeface="Arial" charset="0"/>
              <a:buNone/>
            </a:pPr>
            <a:endParaRPr lang="es-ES_tradnl" sz="1600">
              <a:latin typeface="Times New Roman" pitchFamily="18" charset="0"/>
              <a:cs typeface="Times New Roman" pitchFamily="18" charset="0"/>
            </a:endParaRPr>
          </a:p>
          <a:p>
            <a:pPr>
              <a:buFont typeface="Arial" charset="0"/>
              <a:buAutoNum type="arabicParenR" startAt="12"/>
            </a:pPr>
            <a:r>
              <a:rPr lang="es-ES_tradnl" sz="1600">
                <a:latin typeface="Times New Roman" pitchFamily="18" charset="0"/>
                <a:cs typeface="Times New Roman" pitchFamily="18" charset="0"/>
              </a:rPr>
              <a:t>  a)   C(14)=33.3    ,    C(21)-C(18)=20.5-28=-7.5    aumento 7.5 grados</a:t>
            </a:r>
          </a:p>
          <a:p>
            <a:pPr>
              <a:buFont typeface="Arial" charset="0"/>
              <a:buAutoNum type="arabicParenR" startAt="12"/>
            </a:pPr>
            <a:endParaRPr lang="es-ES_tradnl" sz="1600">
              <a:latin typeface="Times New Roman" pitchFamily="18" charset="0"/>
              <a:cs typeface="Times New Roman" pitchFamily="18" charset="0"/>
            </a:endParaRPr>
          </a:p>
          <a:p>
            <a:pPr>
              <a:buFont typeface="Arial" charset="0"/>
              <a:buAutoNum type="arabicParenR" startAt="13"/>
            </a:pPr>
            <a:r>
              <a:rPr lang="es-ES_tradnl" sz="1600">
                <a:latin typeface="Times New Roman" pitchFamily="18" charset="0"/>
                <a:cs typeface="Times New Roman" pitchFamily="18" charset="0"/>
              </a:rPr>
              <a:t>  a)  P(9)=19.4   ,  b)  P(9)-P(8)=19.4-58/3=1/15  , c)  la población tiende a 20</a:t>
            </a:r>
          </a:p>
          <a:p>
            <a:pPr>
              <a:buFont typeface="Arial" charset="0"/>
              <a:buAutoNum type="arabicParenR" startAt="13"/>
            </a:pPr>
            <a:endParaRPr lang="es-ES_tradnl" sz="1600">
              <a:latin typeface="Times New Roman" pitchFamily="18" charset="0"/>
              <a:cs typeface="Times New Roman" pitchFamily="18" charset="0"/>
            </a:endParaRPr>
          </a:p>
          <a:p>
            <a:pPr>
              <a:buFont typeface="Arial" charset="0"/>
              <a:buNone/>
            </a:pPr>
            <a:r>
              <a:rPr lang="es-ES_tradnl" sz="1600">
                <a:latin typeface="Times New Roman" pitchFamily="18" charset="0"/>
                <a:cs typeface="Times New Roman" pitchFamily="18" charset="0"/>
              </a:rPr>
              <a:t>14)  a)                                b)   U$50 millones     c)  U$ 100 millones   d) 40%</a:t>
            </a:r>
          </a:p>
        </p:txBody>
      </p:sp>
      <p:graphicFrame>
        <p:nvGraphicFramePr>
          <p:cNvPr id="17410" name="Object 4"/>
          <p:cNvGraphicFramePr>
            <a:graphicFrameLocks noChangeAspect="1"/>
          </p:cNvGraphicFramePr>
          <p:nvPr/>
        </p:nvGraphicFramePr>
        <p:xfrm>
          <a:off x="1116013" y="2997200"/>
          <a:ext cx="2736850" cy="863600"/>
        </p:xfrm>
        <a:graphic>
          <a:graphicData uri="http://schemas.openxmlformats.org/presentationml/2006/ole">
            <p:oleObj spid="_x0000_s17410" name="Ecuación" r:id="rId4" imgW="2120760" imgH="711000" progId="Equation.3">
              <p:embed/>
            </p:oleObj>
          </a:graphicData>
        </a:graphic>
      </p:graphicFrame>
      <p:graphicFrame>
        <p:nvGraphicFramePr>
          <p:cNvPr id="17411" name="Object 2"/>
          <p:cNvGraphicFramePr>
            <a:graphicFrameLocks noChangeAspect="1"/>
          </p:cNvGraphicFramePr>
          <p:nvPr/>
        </p:nvGraphicFramePr>
        <p:xfrm>
          <a:off x="1042988" y="1628775"/>
          <a:ext cx="1441450" cy="504825"/>
        </p:xfrm>
        <a:graphic>
          <a:graphicData uri="http://schemas.openxmlformats.org/presentationml/2006/ole">
            <p:oleObj spid="_x0000_s17411" name="Ecuación" r:id="rId5" imgW="1307880" imgH="393480" progId="Equation.3">
              <p:embed/>
            </p:oleObj>
          </a:graphicData>
        </a:graphic>
      </p:graphicFrame>
      <p:graphicFrame>
        <p:nvGraphicFramePr>
          <p:cNvPr id="17412" name="Object 5"/>
          <p:cNvGraphicFramePr>
            <a:graphicFrameLocks noChangeAspect="1"/>
          </p:cNvGraphicFramePr>
          <p:nvPr/>
        </p:nvGraphicFramePr>
        <p:xfrm>
          <a:off x="1547813" y="4797425"/>
          <a:ext cx="1079500" cy="323850"/>
        </p:xfrm>
        <a:graphic>
          <a:graphicData uri="http://schemas.openxmlformats.org/presentationml/2006/ole">
            <p:oleObj spid="_x0000_s17412" name="Ecuación" r:id="rId6" imgW="647640" imgH="177480" progId="Equation.3">
              <p:embed/>
            </p:oleObj>
          </a:graphicData>
        </a:graphic>
      </p:graphicFrame>
      <p:graphicFrame>
        <p:nvGraphicFramePr>
          <p:cNvPr id="17413" name="Object 3"/>
          <p:cNvGraphicFramePr>
            <a:graphicFrameLocks noChangeAspect="1"/>
          </p:cNvGraphicFramePr>
          <p:nvPr/>
        </p:nvGraphicFramePr>
        <p:xfrm>
          <a:off x="3708400" y="2563813"/>
          <a:ext cx="1368425" cy="504825"/>
        </p:xfrm>
        <a:graphic>
          <a:graphicData uri="http://schemas.openxmlformats.org/presentationml/2006/ole">
            <p:oleObj spid="_x0000_s17413" name="Ecuación" r:id="rId7" imgW="1066680" imgH="393480" progId="Equation.3">
              <p:embed/>
            </p:oleObj>
          </a:graphicData>
        </a:graphic>
      </p:graphicFrame>
      <p:pic>
        <p:nvPicPr>
          <p:cNvPr id="17415" name="Picture 8"/>
          <p:cNvPicPr>
            <a:picLocks noChangeAspect="1" noChangeArrowheads="1"/>
          </p:cNvPicPr>
          <p:nvPr/>
        </p:nvPicPr>
        <p:blipFill>
          <a:blip r:embed="rId8"/>
          <a:srcRect/>
          <a:stretch>
            <a:fillRect/>
          </a:stretch>
        </p:blipFill>
        <p:spPr bwMode="auto">
          <a:xfrm>
            <a:off x="6523038" y="1304925"/>
            <a:ext cx="1362075" cy="1514475"/>
          </a:xfrm>
          <a:prstGeom prst="rect">
            <a:avLst/>
          </a:prstGeom>
          <a:noFill/>
          <a:ln w="9525">
            <a:noFill/>
            <a:miter lim="800000"/>
            <a:headEnd/>
            <a:tailEnd/>
          </a:ln>
        </p:spPr>
      </p:pic>
      <p:grpSp>
        <p:nvGrpSpPr>
          <p:cNvPr id="17416" name="7 Grupo"/>
          <p:cNvGrpSpPr>
            <a:grpSpLocks/>
          </p:cNvGrpSpPr>
          <p:nvPr/>
        </p:nvGrpSpPr>
        <p:grpSpPr bwMode="auto">
          <a:xfrm>
            <a:off x="-85725" y="0"/>
            <a:ext cx="9309100" cy="6967538"/>
            <a:chOff x="-85344" y="0"/>
            <a:chExt cx="9308592" cy="6967728"/>
          </a:xfrm>
        </p:grpSpPr>
        <p:pic>
          <p:nvPicPr>
            <p:cNvPr id="17417" name="8 Imagen" descr="facultad de ingenieria.jpg"/>
            <p:cNvPicPr>
              <a:picLocks noChangeAspect="1"/>
            </p:cNvPicPr>
            <p:nvPr/>
          </p:nvPicPr>
          <p:blipFill>
            <a:blip r:embed="rId9"/>
            <a:srcRect/>
            <a:stretch>
              <a:fillRect/>
            </a:stretch>
          </p:blipFill>
          <p:spPr bwMode="auto">
            <a:xfrm>
              <a:off x="0" y="0"/>
              <a:ext cx="2123728" cy="897836"/>
            </a:xfrm>
            <a:prstGeom prst="rect">
              <a:avLst/>
            </a:prstGeom>
            <a:noFill/>
            <a:ln w="9525">
              <a:noFill/>
              <a:miter lim="800000"/>
              <a:headEnd/>
              <a:tailEnd/>
            </a:ln>
          </p:spPr>
        </p:pic>
        <p:sp>
          <p:nvSpPr>
            <p:cNvPr id="10"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17419"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17420"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1 Rectángulo"/>
          <p:cNvSpPr>
            <a:spLocks noChangeArrowheads="1"/>
          </p:cNvSpPr>
          <p:nvPr/>
        </p:nvSpPr>
        <p:spPr bwMode="auto">
          <a:xfrm>
            <a:off x="611188" y="836613"/>
            <a:ext cx="7775575" cy="5072062"/>
          </a:xfrm>
          <a:prstGeom prst="rect">
            <a:avLst/>
          </a:prstGeom>
          <a:noFill/>
          <a:ln w="9525">
            <a:noFill/>
            <a:miter lim="800000"/>
            <a:headEnd/>
            <a:tailEnd/>
          </a:ln>
        </p:spPr>
        <p:txBody>
          <a:bodyPr>
            <a:spAutoFit/>
          </a:bodyPr>
          <a:lstStyle/>
          <a:p>
            <a:pPr marL="342900" indent="-342900">
              <a:buFont typeface="Arial" charset="0"/>
              <a:buAutoNum type="arabicParenR" startAt="15"/>
            </a:pPr>
            <a:r>
              <a:rPr lang="es-ES_tradnl" sz="1600">
                <a:latin typeface="Times New Roman" pitchFamily="18" charset="0"/>
                <a:cs typeface="Times New Roman" pitchFamily="18" charset="0"/>
              </a:rPr>
              <a:t>   a)  H(2)=192   ,  b)   H(2)-H(3)=80    ,  c)   H(0)=256    ,  c)  a los 4 segundos</a:t>
            </a:r>
          </a:p>
          <a:p>
            <a:pPr marL="342900" indent="-342900">
              <a:buFont typeface="Arial" charset="0"/>
              <a:buAutoNum type="arabicParenR" startAt="15"/>
            </a:pPr>
            <a:endParaRPr lang="es-ES_tradnl" sz="1600">
              <a:latin typeface="Times New Roman" pitchFamily="18" charset="0"/>
              <a:cs typeface="Times New Roman" pitchFamily="18" charset="0"/>
            </a:endParaRPr>
          </a:p>
          <a:p>
            <a:pPr marL="342900" indent="-342900">
              <a:buFont typeface="Arial" charset="0"/>
              <a:buAutoNum type="arabicParenR" startAt="16"/>
            </a:pPr>
            <a:r>
              <a:rPr lang="es-ES_tradnl" sz="1600">
                <a:latin typeface="Times New Roman" pitchFamily="18" charset="0"/>
                <a:cs typeface="Times New Roman" pitchFamily="18" charset="0"/>
              </a:rPr>
              <a:t>   C(75)=6600   ,      q=100</a:t>
            </a:r>
          </a:p>
          <a:p>
            <a:pPr marL="342900" indent="-342900">
              <a:buFont typeface="Arial" charset="0"/>
              <a:buAutoNum type="arabicParenR" startAt="16"/>
            </a:pPr>
            <a:endParaRPr lang="es-ES_tradnl" sz="1600">
              <a:latin typeface="Times New Roman" pitchFamily="18" charset="0"/>
              <a:cs typeface="Times New Roman" pitchFamily="18" charset="0"/>
            </a:endParaRPr>
          </a:p>
          <a:p>
            <a:pPr marL="342900" indent="-342900">
              <a:buFont typeface="Arial" charset="0"/>
              <a:buNone/>
            </a:pPr>
            <a:r>
              <a:rPr lang="es-ES_tradnl" sz="1600">
                <a:latin typeface="Times New Roman" pitchFamily="18" charset="0"/>
                <a:cs typeface="Times New Roman" pitchFamily="18" charset="0"/>
              </a:rPr>
              <a:t>17)                                       ,   la utilidad mayor es de  1225  dólares</a:t>
            </a:r>
          </a:p>
          <a:p>
            <a:pPr marL="342900" indent="-342900">
              <a:buFont typeface="Arial" charset="0"/>
              <a:buNone/>
            </a:pPr>
            <a:endParaRPr lang="es-ES_tradnl" sz="1600">
              <a:latin typeface="Times New Roman" pitchFamily="18" charset="0"/>
              <a:cs typeface="Times New Roman" pitchFamily="18" charset="0"/>
            </a:endParaRPr>
          </a:p>
          <a:p>
            <a:pPr marL="342900" indent="-342900">
              <a:buFont typeface="Arial" charset="0"/>
              <a:buAutoNum type="arabicParenR" startAt="18"/>
            </a:pPr>
            <a:r>
              <a:rPr lang="es-ES_tradnl" sz="1600">
                <a:latin typeface="Times New Roman" pitchFamily="18" charset="0"/>
                <a:cs typeface="Times New Roman" pitchFamily="18" charset="0"/>
              </a:rPr>
              <a:t>a)  a los 20 segundos y alcanza 6402 metros   ,    b)   la altura es de 3266                 metros</a:t>
            </a:r>
          </a:p>
          <a:p>
            <a:pPr marL="342900" indent="-342900">
              <a:buFont typeface="Arial" charset="0"/>
              <a:buAutoNum type="arabicParenR" startAt="18"/>
            </a:pPr>
            <a:endParaRPr lang="es-ES_tradnl" sz="1600">
              <a:latin typeface="Times New Roman" pitchFamily="18" charset="0"/>
              <a:cs typeface="Times New Roman" pitchFamily="18" charset="0"/>
            </a:endParaRPr>
          </a:p>
          <a:p>
            <a:pPr marL="342900" indent="-342900">
              <a:buFont typeface="Arial" charset="0"/>
              <a:buNone/>
            </a:pPr>
            <a:r>
              <a:rPr lang="es-ES_tradnl" sz="1600">
                <a:latin typeface="Times New Roman" pitchFamily="18" charset="0"/>
                <a:cs typeface="Times New Roman" pitchFamily="18" charset="0"/>
              </a:rPr>
              <a:t>c)  En 11 segundos o 29 segundos       d)   2 metros</a:t>
            </a:r>
          </a:p>
          <a:p>
            <a:pPr marL="342900" indent="-342900">
              <a:buFont typeface="Arial" charset="0"/>
              <a:buNone/>
            </a:pPr>
            <a:endParaRPr lang="es-CL" sz="1600">
              <a:latin typeface="Times New Roman" pitchFamily="18" charset="0"/>
              <a:cs typeface="Times New Roman" pitchFamily="18" charset="0"/>
            </a:endParaRPr>
          </a:p>
          <a:p>
            <a:pPr marL="342900" indent="-342900">
              <a:buFont typeface="Arial" charset="0"/>
              <a:buNone/>
            </a:pPr>
            <a:r>
              <a:rPr lang="es-CL" sz="1600">
                <a:latin typeface="Times New Roman" pitchFamily="18" charset="0"/>
                <a:cs typeface="Times New Roman" pitchFamily="18" charset="0"/>
              </a:rPr>
              <a:t>19) a)  x = -3   y   x = 2 ,  b) ]-∞,.3] U [2,</a:t>
            </a:r>
            <a:r>
              <a:rPr lang="es-CL" sz="1600">
                <a:latin typeface="Arial Narrow" pitchFamily="34" charset="0"/>
                <a:cs typeface="Times New Roman" pitchFamily="18" charset="0"/>
              </a:rPr>
              <a:t>∞[</a:t>
            </a:r>
          </a:p>
          <a:p>
            <a:pPr marL="342900" indent="-342900">
              <a:buFont typeface="Arial" charset="0"/>
              <a:buNone/>
            </a:pPr>
            <a:endParaRPr lang="es-CL" sz="1600">
              <a:latin typeface="Arial Narrow" pitchFamily="34" charset="0"/>
              <a:cs typeface="Times New Roman" pitchFamily="18" charset="0"/>
            </a:endParaRPr>
          </a:p>
          <a:p>
            <a:pPr marL="342900" indent="-342900">
              <a:buFont typeface="Arial" charset="0"/>
              <a:buAutoNum type="arabicParenR" startAt="20"/>
            </a:pPr>
            <a:r>
              <a:rPr lang="es-CL" sz="1600">
                <a:latin typeface="Times New Roman" pitchFamily="18" charset="0"/>
                <a:cs typeface="Times New Roman" pitchFamily="18" charset="0"/>
              </a:rPr>
              <a:t>a) </a:t>
            </a:r>
            <a:r>
              <a:rPr lang="es-ES">
                <a:latin typeface="Times New Roman" pitchFamily="18" charset="0"/>
              </a:rPr>
              <a:t>y = 10.000.000 – 1.200.000t  ,  b) 4 millones</a:t>
            </a:r>
          </a:p>
          <a:p>
            <a:pPr marL="342900" indent="-342900">
              <a:buFont typeface="Arial" charset="0"/>
              <a:buAutoNum type="arabicParenR" startAt="20"/>
            </a:pPr>
            <a:r>
              <a:rPr lang="es-ES" sz="1600">
                <a:latin typeface="Times New Roman" pitchFamily="18" charset="0"/>
              </a:rPr>
              <a:t>a) Sea x la variable asignada a la cantidad de onzas de jugo de ciruela que consume diariamente el paciente . Sea y la variable asignada a la cantidad de onzas de jugo de naranja que consume diariamente el paciente. 1,5 = 0,05x + 0,08y</a:t>
            </a:r>
            <a:r>
              <a:rPr lang="es-ES"/>
              <a:t> </a:t>
            </a:r>
          </a:p>
          <a:p>
            <a:pPr marL="342900" indent="-342900"/>
            <a:r>
              <a:rPr lang="es-CL"/>
              <a:t>      </a:t>
            </a:r>
            <a:r>
              <a:rPr lang="es-CL" sz="1600">
                <a:latin typeface="Times New Roman" pitchFamily="18" charset="0"/>
              </a:rPr>
              <a:t>b) </a:t>
            </a:r>
            <a:r>
              <a:rPr lang="es-ES" sz="1600">
                <a:latin typeface="Times New Roman" pitchFamily="18" charset="0"/>
              </a:rPr>
              <a:t>El valor de la pendiente es -5/8   y significa que por cada 5 onzas de disminución </a:t>
            </a:r>
          </a:p>
          <a:p>
            <a:pPr marL="342900" indent="-342900"/>
            <a:r>
              <a:rPr lang="es-ES" sz="1600">
                <a:latin typeface="Times New Roman" pitchFamily="18" charset="0"/>
              </a:rPr>
              <a:t>          de jugo de naranja debe aumentar en 8 onzas el jugo de ciruela para  mantener el </a:t>
            </a:r>
          </a:p>
          <a:p>
            <a:pPr marL="342900" indent="-342900"/>
            <a:r>
              <a:rPr lang="es-ES" sz="1600">
                <a:latin typeface="Times New Roman" pitchFamily="18" charset="0"/>
              </a:rPr>
              <a:t>         requerimiento de tiamina del paciente.</a:t>
            </a:r>
            <a:endParaRPr lang="es-CL" sz="1600">
              <a:latin typeface="Times New Roman" pitchFamily="18" charset="0"/>
            </a:endParaRPr>
          </a:p>
        </p:txBody>
      </p:sp>
      <p:graphicFrame>
        <p:nvGraphicFramePr>
          <p:cNvPr id="18434" name="Object 2"/>
          <p:cNvGraphicFramePr>
            <a:graphicFrameLocks noChangeAspect="1"/>
          </p:cNvGraphicFramePr>
          <p:nvPr/>
        </p:nvGraphicFramePr>
        <p:xfrm>
          <a:off x="1331913" y="1773238"/>
          <a:ext cx="1535112" cy="350837"/>
        </p:xfrm>
        <a:graphic>
          <a:graphicData uri="http://schemas.openxmlformats.org/presentationml/2006/ole">
            <p:oleObj spid="_x0000_s18434" name="Ecuación" r:id="rId4" imgW="1002960" imgH="228600" progId="Equation.3">
              <p:embed/>
            </p:oleObj>
          </a:graphicData>
        </a:graphic>
      </p:graphicFrame>
      <p:grpSp>
        <p:nvGrpSpPr>
          <p:cNvPr id="18439" name="7 Grupo"/>
          <p:cNvGrpSpPr>
            <a:grpSpLocks/>
          </p:cNvGrpSpPr>
          <p:nvPr/>
        </p:nvGrpSpPr>
        <p:grpSpPr bwMode="auto">
          <a:xfrm>
            <a:off x="-85725" y="0"/>
            <a:ext cx="9309100" cy="6967538"/>
            <a:chOff x="-85344" y="0"/>
            <a:chExt cx="9308592" cy="6967728"/>
          </a:xfrm>
        </p:grpSpPr>
        <p:pic>
          <p:nvPicPr>
            <p:cNvPr id="18443" name="8 Imagen" descr="facultad de ingenieria.jpg"/>
            <p:cNvPicPr>
              <a:picLocks noChangeAspect="1"/>
            </p:cNvPicPr>
            <p:nvPr/>
          </p:nvPicPr>
          <p:blipFill>
            <a:blip r:embed="rId5"/>
            <a:srcRect/>
            <a:stretch>
              <a:fillRect/>
            </a:stretch>
          </p:blipFill>
          <p:spPr bwMode="auto">
            <a:xfrm>
              <a:off x="0" y="0"/>
              <a:ext cx="2123728" cy="897836"/>
            </a:xfrm>
            <a:prstGeom prst="rect">
              <a:avLst/>
            </a:prstGeom>
            <a:noFill/>
            <a:ln w="9525">
              <a:noFill/>
              <a:miter lim="800000"/>
              <a:headEnd/>
              <a:tailEnd/>
            </a:ln>
          </p:spPr>
        </p:pic>
        <p:sp>
          <p:nvSpPr>
            <p:cNvPr id="6" name="9 Rectángulo"/>
            <p:cNvSpPr/>
            <p:nvPr/>
          </p:nvSpPr>
          <p:spPr>
            <a:xfrm>
              <a:off x="0" y="6453336"/>
              <a:ext cx="9144000" cy="404664"/>
            </a:xfrm>
            <a:prstGeom prst="rect">
              <a:avLst/>
            </a:prstGeom>
            <a:solidFill>
              <a:srgbClr val="4C967D"/>
            </a:solidFill>
            <a:ln>
              <a:solidFill>
                <a:srgbClr val="4C967D"/>
              </a:solidFill>
            </a:ln>
          </p:spPr>
          <p:style>
            <a:lnRef idx="1">
              <a:schemeClr val="accent3"/>
            </a:lnRef>
            <a:fillRef idx="3">
              <a:schemeClr val="accent3"/>
            </a:fillRef>
            <a:effectRef idx="2">
              <a:schemeClr val="accent3"/>
            </a:effectRef>
            <a:fontRef idx="minor">
              <a:schemeClr val="lt1"/>
            </a:fontRef>
          </p:style>
          <p:txBody>
            <a:bodyPr anchor="ctr"/>
            <a:lstStyle>
              <a:defPPr>
                <a:defRPr lang="es-ES"/>
              </a:defPPr>
              <a:lvl1pPr algn="l" rtl="0" fontAlgn="base">
                <a:spcBef>
                  <a:spcPct val="0"/>
                </a:spcBef>
                <a:spcAft>
                  <a:spcPct val="0"/>
                </a:spcAft>
                <a:defRPr sz="1200" b="1" kern="1200">
                  <a:solidFill>
                    <a:schemeClr val="lt1"/>
                  </a:solidFill>
                  <a:latin typeface="+mn-lt"/>
                  <a:ea typeface="+mn-ea"/>
                  <a:cs typeface="+mn-cs"/>
                </a:defRPr>
              </a:lvl1pPr>
              <a:lvl2pPr marL="457200" algn="l" rtl="0" fontAlgn="base">
                <a:spcBef>
                  <a:spcPct val="0"/>
                </a:spcBef>
                <a:spcAft>
                  <a:spcPct val="0"/>
                </a:spcAft>
                <a:defRPr sz="1200" b="1" kern="1200">
                  <a:solidFill>
                    <a:schemeClr val="lt1"/>
                  </a:solidFill>
                  <a:latin typeface="+mn-lt"/>
                  <a:ea typeface="+mn-ea"/>
                  <a:cs typeface="+mn-cs"/>
                </a:defRPr>
              </a:lvl2pPr>
              <a:lvl3pPr marL="914400" algn="l" rtl="0" fontAlgn="base">
                <a:spcBef>
                  <a:spcPct val="0"/>
                </a:spcBef>
                <a:spcAft>
                  <a:spcPct val="0"/>
                </a:spcAft>
                <a:defRPr sz="1200" b="1" kern="1200">
                  <a:solidFill>
                    <a:schemeClr val="lt1"/>
                  </a:solidFill>
                  <a:latin typeface="+mn-lt"/>
                  <a:ea typeface="+mn-ea"/>
                  <a:cs typeface="+mn-cs"/>
                </a:defRPr>
              </a:lvl3pPr>
              <a:lvl4pPr marL="1371600" algn="l" rtl="0" fontAlgn="base">
                <a:spcBef>
                  <a:spcPct val="0"/>
                </a:spcBef>
                <a:spcAft>
                  <a:spcPct val="0"/>
                </a:spcAft>
                <a:defRPr sz="1200" b="1" kern="1200">
                  <a:solidFill>
                    <a:schemeClr val="lt1"/>
                  </a:solidFill>
                  <a:latin typeface="+mn-lt"/>
                  <a:ea typeface="+mn-ea"/>
                  <a:cs typeface="+mn-cs"/>
                </a:defRPr>
              </a:lvl4pPr>
              <a:lvl5pPr marL="1828800" algn="l" rtl="0" fontAlgn="base">
                <a:spcBef>
                  <a:spcPct val="0"/>
                </a:spcBef>
                <a:spcAft>
                  <a:spcPct val="0"/>
                </a:spcAft>
                <a:defRPr sz="1200" b="1" kern="1200">
                  <a:solidFill>
                    <a:schemeClr val="lt1"/>
                  </a:solidFill>
                  <a:latin typeface="+mn-lt"/>
                  <a:ea typeface="+mn-ea"/>
                  <a:cs typeface="+mn-cs"/>
                </a:defRPr>
              </a:lvl5pPr>
              <a:lvl6pPr marL="2286000" algn="l" defTabSz="914400" rtl="0" eaLnBrk="1" latinLnBrk="0" hangingPunct="1">
                <a:defRPr sz="1200" b="1" kern="1200">
                  <a:solidFill>
                    <a:schemeClr val="lt1"/>
                  </a:solidFill>
                  <a:latin typeface="+mn-lt"/>
                  <a:ea typeface="+mn-ea"/>
                  <a:cs typeface="+mn-cs"/>
                </a:defRPr>
              </a:lvl6pPr>
              <a:lvl7pPr marL="2743200" algn="l" defTabSz="914400" rtl="0" eaLnBrk="1" latinLnBrk="0" hangingPunct="1">
                <a:defRPr sz="1200" b="1" kern="1200">
                  <a:solidFill>
                    <a:schemeClr val="lt1"/>
                  </a:solidFill>
                  <a:latin typeface="+mn-lt"/>
                  <a:ea typeface="+mn-ea"/>
                  <a:cs typeface="+mn-cs"/>
                </a:defRPr>
              </a:lvl7pPr>
              <a:lvl8pPr marL="3200400" algn="l" defTabSz="914400" rtl="0" eaLnBrk="1" latinLnBrk="0" hangingPunct="1">
                <a:defRPr sz="1200" b="1" kern="1200">
                  <a:solidFill>
                    <a:schemeClr val="lt1"/>
                  </a:solidFill>
                  <a:latin typeface="+mn-lt"/>
                  <a:ea typeface="+mn-ea"/>
                  <a:cs typeface="+mn-cs"/>
                </a:defRPr>
              </a:lvl8pPr>
              <a:lvl9pPr marL="3657600" algn="l" defTabSz="914400" rtl="0" eaLnBrk="1" latinLnBrk="0" hangingPunct="1">
                <a:defRPr sz="1200" b="1" kern="1200">
                  <a:solidFill>
                    <a:schemeClr val="lt1"/>
                  </a:solidFill>
                  <a:latin typeface="+mn-lt"/>
                  <a:ea typeface="+mn-ea"/>
                  <a:cs typeface="+mn-cs"/>
                </a:defRPr>
              </a:lvl9pPr>
            </a:lstStyle>
            <a:p>
              <a:pPr algn="ctr">
                <a:defRPr/>
              </a:pPr>
              <a:endParaRPr lang="es-ES"/>
            </a:p>
          </p:txBody>
        </p:sp>
        <p:sp>
          <p:nvSpPr>
            <p:cNvPr id="18445" name="10 CuadroTexto"/>
            <p:cNvSpPr txBox="1">
              <a:spLocks noChangeArrowheads="1"/>
            </p:cNvSpPr>
            <p:nvPr/>
          </p:nvSpPr>
          <p:spPr bwMode="auto">
            <a:xfrm>
              <a:off x="0" y="6488668"/>
              <a:ext cx="3044423" cy="36933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Instituto de Ciencias Básicas</a:t>
              </a:r>
              <a:endParaRPr lang="es-ES" b="1">
                <a:solidFill>
                  <a:schemeClr val="bg1"/>
                </a:solidFill>
                <a:latin typeface="CG Omega" pitchFamily="34" charset="0"/>
              </a:endParaRPr>
            </a:p>
          </p:txBody>
        </p:sp>
        <p:sp>
          <p:nvSpPr>
            <p:cNvPr id="18446" name="11 CuadroTexto"/>
            <p:cNvSpPr txBox="1">
              <a:spLocks noChangeArrowheads="1"/>
            </p:cNvSpPr>
            <p:nvPr/>
          </p:nvSpPr>
          <p:spPr bwMode="auto">
            <a:xfrm>
              <a:off x="5781736" y="6488290"/>
              <a:ext cx="3435162" cy="366722"/>
            </a:xfrm>
            <a:prstGeom prst="rect">
              <a:avLst/>
            </a:prstGeom>
            <a:noFill/>
            <a:ln w="9525">
              <a:noFill/>
              <a:miter lim="800000"/>
              <a:headEnd/>
              <a:tailEnd/>
            </a:ln>
          </p:spPr>
          <p:txBody>
            <a:bodyPr wrap="none">
              <a:spAutoFit/>
            </a:bodyPr>
            <a:lstStyle/>
            <a:p>
              <a:r>
                <a:rPr lang="es-CL" b="1">
                  <a:solidFill>
                    <a:schemeClr val="bg1"/>
                  </a:solidFill>
                  <a:latin typeface="CG Omega" pitchFamily="34" charset="0"/>
                </a:rPr>
                <a:t>CURSO DE NIVELACIÓN 2012</a:t>
              </a:r>
              <a:endParaRPr lang="es-ES" b="1">
                <a:solidFill>
                  <a:schemeClr val="bg1"/>
                </a:solidFill>
                <a:latin typeface="CG Omega" pitchFamily="34" charset="0"/>
              </a:endParaRPr>
            </a:p>
          </p:txBody>
        </p:sp>
      </p:grpSp>
      <p:sp>
        <p:nvSpPr>
          <p:cNvPr id="18440" name="Rectangle 1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CL"/>
          </a:p>
        </p:txBody>
      </p:sp>
      <p:graphicFrame>
        <p:nvGraphicFramePr>
          <p:cNvPr id="18435" name="Object 10"/>
          <p:cNvGraphicFramePr>
            <a:graphicFrameLocks noChangeAspect="1"/>
          </p:cNvGraphicFramePr>
          <p:nvPr/>
        </p:nvGraphicFramePr>
        <p:xfrm>
          <a:off x="0" y="0"/>
          <a:ext cx="250825" cy="396875"/>
        </p:xfrm>
        <a:graphic>
          <a:graphicData uri="http://schemas.openxmlformats.org/presentationml/2006/ole">
            <p:oleObj spid="_x0000_s18435" name="Ecuación" r:id="rId6" imgW="253890" imgH="393529" progId="Equation.3">
              <p:embed/>
            </p:oleObj>
          </a:graphicData>
        </a:graphic>
      </p:graphicFrame>
      <p:sp>
        <p:nvSpPr>
          <p:cNvPr id="18441" name="Rectangle 1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CL"/>
          </a:p>
        </p:txBody>
      </p:sp>
      <p:graphicFrame>
        <p:nvGraphicFramePr>
          <p:cNvPr id="18436" name="Object 12"/>
          <p:cNvGraphicFramePr>
            <a:graphicFrameLocks noChangeAspect="1"/>
          </p:cNvGraphicFramePr>
          <p:nvPr/>
        </p:nvGraphicFramePr>
        <p:xfrm>
          <a:off x="0" y="0"/>
          <a:ext cx="198438" cy="312738"/>
        </p:xfrm>
        <a:graphic>
          <a:graphicData uri="http://schemas.openxmlformats.org/presentationml/2006/ole">
            <p:oleObj spid="_x0000_s18436" name="Ecuación" r:id="rId7" imgW="253890" imgH="393529" progId="Equation.3">
              <p:embed/>
            </p:oleObj>
          </a:graphicData>
        </a:graphic>
      </p:graphicFrame>
      <p:sp>
        <p:nvSpPr>
          <p:cNvPr id="18442" name="Rectangle 1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CL"/>
          </a:p>
        </p:txBody>
      </p:sp>
      <p:graphicFrame>
        <p:nvGraphicFramePr>
          <p:cNvPr id="18437" name="Object 14"/>
          <p:cNvGraphicFramePr>
            <a:graphicFrameLocks noChangeAspect="1"/>
          </p:cNvGraphicFramePr>
          <p:nvPr/>
        </p:nvGraphicFramePr>
        <p:xfrm>
          <a:off x="0" y="0"/>
          <a:ext cx="198438" cy="312738"/>
        </p:xfrm>
        <a:graphic>
          <a:graphicData uri="http://schemas.openxmlformats.org/presentationml/2006/ole">
            <p:oleObj spid="_x0000_s18437" name="Ecuación" r:id="rId8" imgW="253890" imgH="393529" progId="Equation.3">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3172</TotalTime>
  <Words>3228</Words>
  <Application>Microsoft Office PowerPoint</Application>
  <PresentationFormat>Presentación en pantalla (4:3)</PresentationFormat>
  <Paragraphs>341</Paragraphs>
  <Slides>24</Slides>
  <Notes>23</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1</vt:i4>
      </vt:variant>
      <vt:variant>
        <vt:lpstr>Títulos de diapositiva</vt:lpstr>
      </vt:variant>
      <vt:variant>
        <vt:i4>24</vt:i4>
      </vt:variant>
    </vt:vector>
  </HeadingPairs>
  <TitlesOfParts>
    <vt:vector size="33" baseType="lpstr">
      <vt:lpstr>Calibri</vt:lpstr>
      <vt:lpstr>Arial</vt:lpstr>
      <vt:lpstr>Times New Roman</vt:lpstr>
      <vt:lpstr>CG Omega</vt:lpstr>
      <vt:lpstr>Wingdings</vt:lpstr>
      <vt:lpstr>Symbol</vt:lpstr>
      <vt:lpstr>Arial Narrow</vt:lpstr>
      <vt:lpstr>Tema de Office</vt:lpstr>
      <vt:lpstr>Microsoft Editor de ecuaciones 3.0</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vector>
  </TitlesOfParts>
  <Company>Universidad Diego Portales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viviana.vergara</dc:creator>
  <cp:lastModifiedBy>Carlos</cp:lastModifiedBy>
  <cp:revision>128</cp:revision>
  <dcterms:created xsi:type="dcterms:W3CDTF">2010-01-04T19:39:49Z</dcterms:created>
  <dcterms:modified xsi:type="dcterms:W3CDTF">2012-03-03T14:11:48Z</dcterms:modified>
</cp:coreProperties>
</file>