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5"/>
  </p:notesMasterIdLst>
  <p:handoutMasterIdLst>
    <p:handoutMasterId r:id="rId26"/>
  </p:handoutMasterIdLst>
  <p:sldIdLst>
    <p:sldId id="256" r:id="rId2"/>
    <p:sldId id="301" r:id="rId3"/>
    <p:sldId id="302" r:id="rId4"/>
    <p:sldId id="304" r:id="rId5"/>
    <p:sldId id="306" r:id="rId6"/>
    <p:sldId id="307" r:id="rId7"/>
    <p:sldId id="308" r:id="rId8"/>
    <p:sldId id="309" r:id="rId9"/>
    <p:sldId id="310" r:id="rId10"/>
    <p:sldId id="311" r:id="rId11"/>
    <p:sldId id="312" r:id="rId12"/>
    <p:sldId id="313" r:id="rId13"/>
    <p:sldId id="314" r:id="rId14"/>
    <p:sldId id="315" r:id="rId15"/>
    <p:sldId id="317" r:id="rId16"/>
    <p:sldId id="318" r:id="rId17"/>
    <p:sldId id="327" r:id="rId18"/>
    <p:sldId id="320" r:id="rId19"/>
    <p:sldId id="321" r:id="rId20"/>
    <p:sldId id="322" r:id="rId21"/>
    <p:sldId id="324" r:id="rId22"/>
    <p:sldId id="325" r:id="rId23"/>
    <p:sldId id="326" r:id="rId24"/>
  </p:sldIdLst>
  <p:sldSz cx="9144000" cy="6858000" type="screen4x3"/>
  <p:notesSz cx="6881813" cy="9296400"/>
  <p:defaultTextStyle>
    <a:defPPr>
      <a:defRPr lang="es-ES"/>
    </a:defPPr>
    <a:lvl1pPr algn="l" rtl="0" fontAlgn="base">
      <a:spcBef>
        <a:spcPct val="0"/>
      </a:spcBef>
      <a:spcAft>
        <a:spcPct val="0"/>
      </a:spcAft>
      <a:defRPr sz="1200" b="1" kern="1200">
        <a:solidFill>
          <a:schemeClr val="tx1"/>
        </a:solidFill>
        <a:latin typeface="Times New Roman" pitchFamily="18" charset="0"/>
        <a:ea typeface="+mn-ea"/>
        <a:cs typeface="+mn-cs"/>
      </a:defRPr>
    </a:lvl1pPr>
    <a:lvl2pPr marL="457200" algn="l" rtl="0" fontAlgn="base">
      <a:spcBef>
        <a:spcPct val="0"/>
      </a:spcBef>
      <a:spcAft>
        <a:spcPct val="0"/>
      </a:spcAft>
      <a:defRPr sz="1200" b="1" kern="1200">
        <a:solidFill>
          <a:schemeClr val="tx1"/>
        </a:solidFill>
        <a:latin typeface="Times New Roman" pitchFamily="18" charset="0"/>
        <a:ea typeface="+mn-ea"/>
        <a:cs typeface="+mn-cs"/>
      </a:defRPr>
    </a:lvl2pPr>
    <a:lvl3pPr marL="914400" algn="l" rtl="0" fontAlgn="base">
      <a:spcBef>
        <a:spcPct val="0"/>
      </a:spcBef>
      <a:spcAft>
        <a:spcPct val="0"/>
      </a:spcAft>
      <a:defRPr sz="1200" b="1" kern="1200">
        <a:solidFill>
          <a:schemeClr val="tx1"/>
        </a:solidFill>
        <a:latin typeface="Times New Roman" pitchFamily="18" charset="0"/>
        <a:ea typeface="+mn-ea"/>
        <a:cs typeface="+mn-cs"/>
      </a:defRPr>
    </a:lvl3pPr>
    <a:lvl4pPr marL="1371600" algn="l" rtl="0" fontAlgn="base">
      <a:spcBef>
        <a:spcPct val="0"/>
      </a:spcBef>
      <a:spcAft>
        <a:spcPct val="0"/>
      </a:spcAft>
      <a:defRPr sz="1200" b="1" kern="1200">
        <a:solidFill>
          <a:schemeClr val="tx1"/>
        </a:solidFill>
        <a:latin typeface="Times New Roman" pitchFamily="18" charset="0"/>
        <a:ea typeface="+mn-ea"/>
        <a:cs typeface="+mn-cs"/>
      </a:defRPr>
    </a:lvl4pPr>
    <a:lvl5pPr marL="1828800" algn="l" rtl="0" fontAlgn="base">
      <a:spcBef>
        <a:spcPct val="0"/>
      </a:spcBef>
      <a:spcAft>
        <a:spcPct val="0"/>
      </a:spcAft>
      <a:defRPr sz="1200" b="1" kern="1200">
        <a:solidFill>
          <a:schemeClr val="tx1"/>
        </a:solidFill>
        <a:latin typeface="Times New Roman" pitchFamily="18" charset="0"/>
        <a:ea typeface="+mn-ea"/>
        <a:cs typeface="+mn-cs"/>
      </a:defRPr>
    </a:lvl5pPr>
    <a:lvl6pPr marL="2286000" algn="l" defTabSz="914400" rtl="0" eaLnBrk="1" latinLnBrk="0" hangingPunct="1">
      <a:defRPr sz="1200" b="1" kern="1200">
        <a:solidFill>
          <a:schemeClr val="tx1"/>
        </a:solidFill>
        <a:latin typeface="Times New Roman" pitchFamily="18" charset="0"/>
        <a:ea typeface="+mn-ea"/>
        <a:cs typeface="+mn-cs"/>
      </a:defRPr>
    </a:lvl6pPr>
    <a:lvl7pPr marL="2743200" algn="l" defTabSz="914400" rtl="0" eaLnBrk="1" latinLnBrk="0" hangingPunct="1">
      <a:defRPr sz="1200" b="1" kern="1200">
        <a:solidFill>
          <a:schemeClr val="tx1"/>
        </a:solidFill>
        <a:latin typeface="Times New Roman" pitchFamily="18" charset="0"/>
        <a:ea typeface="+mn-ea"/>
        <a:cs typeface="+mn-cs"/>
      </a:defRPr>
    </a:lvl7pPr>
    <a:lvl8pPr marL="3200400" algn="l" defTabSz="914400" rtl="0" eaLnBrk="1" latinLnBrk="0" hangingPunct="1">
      <a:defRPr sz="1200" b="1" kern="1200">
        <a:solidFill>
          <a:schemeClr val="tx1"/>
        </a:solidFill>
        <a:latin typeface="Times New Roman" pitchFamily="18" charset="0"/>
        <a:ea typeface="+mn-ea"/>
        <a:cs typeface="+mn-cs"/>
      </a:defRPr>
    </a:lvl8pPr>
    <a:lvl9pPr marL="3657600" algn="l" defTabSz="914400" rtl="0" eaLnBrk="1" latinLnBrk="0" hangingPunct="1">
      <a:defRPr sz="1200" b="1"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D89D1"/>
    <a:srgbClr val="0088EE"/>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170" autoAdjust="0"/>
    <p:restoredTop sz="94628" autoAdjust="0"/>
  </p:normalViewPr>
  <p:slideViewPr>
    <p:cSldViewPr>
      <p:cViewPr>
        <p:scale>
          <a:sx n="80" d="100"/>
          <a:sy n="80" d="100"/>
        </p:scale>
        <p:origin x="-204" y="492"/>
      </p:cViewPr>
      <p:guideLst>
        <p:guide orient="horz" pos="2160"/>
        <p:guide pos="2880"/>
      </p:guideLst>
    </p:cSldViewPr>
  </p:slideViewPr>
  <p:notesTextViewPr>
    <p:cViewPr>
      <p:scale>
        <a:sx n="100" d="100"/>
        <a:sy n="100" d="100"/>
      </p:scale>
      <p:origin x="0" y="0"/>
    </p:cViewPr>
  </p:notesTextViewPr>
  <p:sorterViewPr>
    <p:cViewPr>
      <p:scale>
        <a:sx n="33" d="100"/>
        <a:sy n="33"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9.wmf"/><Relationship Id="rId6" Type="http://schemas.openxmlformats.org/officeDocument/2006/relationships/image" Target="../media/image14.wmf"/><Relationship Id="rId5" Type="http://schemas.openxmlformats.org/officeDocument/2006/relationships/image" Target="../media/image13.wmf"/><Relationship Id="rId4" Type="http://schemas.openxmlformats.org/officeDocument/2006/relationships/image" Target="../media/image12.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6.wmf"/><Relationship Id="rId5" Type="http://schemas.openxmlformats.org/officeDocument/2006/relationships/image" Target="../media/image20.wmf"/><Relationship Id="rId4" Type="http://schemas.openxmlformats.org/officeDocument/2006/relationships/image" Target="../media/image1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426" name="Rectangle 2"/>
          <p:cNvSpPr>
            <a:spLocks noGrp="1" noChangeArrowheads="1"/>
          </p:cNvSpPr>
          <p:nvPr>
            <p:ph type="hdr" sz="quarter"/>
          </p:nvPr>
        </p:nvSpPr>
        <p:spPr bwMode="auto">
          <a:xfrm>
            <a:off x="0" y="0"/>
            <a:ext cx="2982913"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b="0">
                <a:latin typeface="Calibri" pitchFamily="34" charset="0"/>
              </a:defRPr>
            </a:lvl1pPr>
          </a:lstStyle>
          <a:p>
            <a:pPr>
              <a:defRPr/>
            </a:pPr>
            <a:endParaRPr lang="es-ES"/>
          </a:p>
        </p:txBody>
      </p:sp>
      <p:sp>
        <p:nvSpPr>
          <p:cNvPr id="103427" name="Rectangle 3"/>
          <p:cNvSpPr>
            <a:spLocks noGrp="1" noChangeArrowheads="1"/>
          </p:cNvSpPr>
          <p:nvPr>
            <p:ph type="dt" sz="quarter" idx="1"/>
          </p:nvPr>
        </p:nvSpPr>
        <p:spPr bwMode="auto">
          <a:xfrm>
            <a:off x="3897313" y="0"/>
            <a:ext cx="2982912"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b="0">
                <a:latin typeface="Calibri" pitchFamily="34" charset="0"/>
              </a:defRPr>
            </a:lvl1pPr>
          </a:lstStyle>
          <a:p>
            <a:pPr>
              <a:defRPr/>
            </a:pPr>
            <a:fld id="{12A48109-9F24-4950-B6EB-BFBA9CA5C91A}" type="datetimeFigureOut">
              <a:rPr lang="es-ES"/>
              <a:pPr>
                <a:defRPr/>
              </a:pPr>
              <a:t>03/03/2012</a:t>
            </a:fld>
            <a:endParaRPr lang="es-ES"/>
          </a:p>
        </p:txBody>
      </p:sp>
      <p:sp>
        <p:nvSpPr>
          <p:cNvPr id="103428" name="Rectangle 4"/>
          <p:cNvSpPr>
            <a:spLocks noGrp="1" noChangeArrowheads="1"/>
          </p:cNvSpPr>
          <p:nvPr>
            <p:ph type="ftr" sz="quarter" idx="2"/>
          </p:nvPr>
        </p:nvSpPr>
        <p:spPr bwMode="auto">
          <a:xfrm>
            <a:off x="0" y="8829675"/>
            <a:ext cx="2982913"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b="0">
                <a:latin typeface="Calibri" pitchFamily="34" charset="0"/>
              </a:defRPr>
            </a:lvl1pPr>
          </a:lstStyle>
          <a:p>
            <a:pPr>
              <a:defRPr/>
            </a:pPr>
            <a:endParaRPr lang="es-ES"/>
          </a:p>
        </p:txBody>
      </p:sp>
      <p:sp>
        <p:nvSpPr>
          <p:cNvPr id="103429" name="Rectangle 5"/>
          <p:cNvSpPr>
            <a:spLocks noGrp="1" noChangeArrowheads="1"/>
          </p:cNvSpPr>
          <p:nvPr>
            <p:ph type="sldNum" sz="quarter" idx="3"/>
          </p:nvPr>
        </p:nvSpPr>
        <p:spPr bwMode="auto">
          <a:xfrm>
            <a:off x="3897313" y="8829675"/>
            <a:ext cx="2982912"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b="0">
                <a:latin typeface="Calibri" pitchFamily="34" charset="0"/>
              </a:defRPr>
            </a:lvl1pPr>
          </a:lstStyle>
          <a:p>
            <a:pPr>
              <a:defRPr/>
            </a:pPr>
            <a:fld id="{4B881972-0C0C-43A8-9843-7D01BA897016}" type="slidenum">
              <a:rPr lang="es-ES"/>
              <a:pPr>
                <a:defRPr/>
              </a:pPr>
              <a:t>‹Nº›</a:t>
            </a:fld>
            <a:endParaRPr lang="es-E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bwMode="auto">
          <a:xfrm>
            <a:off x="0" y="0"/>
            <a:ext cx="2982913" cy="465138"/>
          </a:xfrm>
          <a:prstGeom prst="rect">
            <a:avLst/>
          </a:prstGeom>
          <a:noFill/>
          <a:ln w="9525">
            <a:noFill/>
            <a:miter lim="800000"/>
            <a:headEnd/>
            <a:tailEnd/>
          </a:ln>
        </p:spPr>
        <p:txBody>
          <a:bodyPr vert="horz" wrap="square" lIns="92446" tIns="46223" rIns="92446" bIns="46223" numCol="1" anchor="t" anchorCtr="0" compatLnSpc="1">
            <a:prstTxWarp prst="textNoShape">
              <a:avLst/>
            </a:prstTxWarp>
          </a:bodyPr>
          <a:lstStyle>
            <a:lvl1pPr defTabSz="923925" eaLnBrk="0" hangingPunct="0">
              <a:defRPr sz="1200" b="0">
                <a:latin typeface="Calibri" pitchFamily="34" charset="0"/>
              </a:defRPr>
            </a:lvl1pPr>
          </a:lstStyle>
          <a:p>
            <a:pPr>
              <a:defRPr/>
            </a:pPr>
            <a:endParaRPr lang="es-ES"/>
          </a:p>
        </p:txBody>
      </p:sp>
      <p:sp>
        <p:nvSpPr>
          <p:cNvPr id="20483" name="Rectangle 3"/>
          <p:cNvSpPr>
            <a:spLocks noGrp="1" noChangeArrowheads="1"/>
          </p:cNvSpPr>
          <p:nvPr>
            <p:ph type="dt" idx="1"/>
          </p:nvPr>
        </p:nvSpPr>
        <p:spPr bwMode="auto">
          <a:xfrm>
            <a:off x="3897313" y="0"/>
            <a:ext cx="2982912" cy="465138"/>
          </a:xfrm>
          <a:prstGeom prst="rect">
            <a:avLst/>
          </a:prstGeom>
          <a:noFill/>
          <a:ln w="9525">
            <a:noFill/>
            <a:miter lim="800000"/>
            <a:headEnd/>
            <a:tailEnd/>
          </a:ln>
        </p:spPr>
        <p:txBody>
          <a:bodyPr vert="horz" wrap="square" lIns="92446" tIns="46223" rIns="92446" bIns="46223" numCol="1" anchor="t" anchorCtr="0" compatLnSpc="1">
            <a:prstTxWarp prst="textNoShape">
              <a:avLst/>
            </a:prstTxWarp>
          </a:bodyPr>
          <a:lstStyle>
            <a:lvl1pPr algn="r" defTabSz="923925" eaLnBrk="0" hangingPunct="0">
              <a:defRPr sz="1200" b="0">
                <a:latin typeface="Calibri" pitchFamily="34" charset="0"/>
              </a:defRPr>
            </a:lvl1pPr>
          </a:lstStyle>
          <a:p>
            <a:pPr>
              <a:defRPr/>
            </a:pPr>
            <a:fld id="{8CB8D33F-3FC3-4AD6-98BC-346B18691A9F}" type="datetimeFigureOut">
              <a:rPr lang="es-ES"/>
              <a:pPr>
                <a:defRPr/>
              </a:pPr>
              <a:t>03/03/2012</a:t>
            </a:fld>
            <a:endParaRPr lang="es-ES"/>
          </a:p>
        </p:txBody>
      </p:sp>
      <p:sp>
        <p:nvSpPr>
          <p:cNvPr id="26628" name="Rectangle 4"/>
          <p:cNvSpPr>
            <a:spLocks noRot="1" noChangeArrowheads="1" noTextEdit="1"/>
          </p:cNvSpPr>
          <p:nvPr>
            <p:ph type="sldImg" idx="2"/>
          </p:nvPr>
        </p:nvSpPr>
        <p:spPr bwMode="auto">
          <a:xfrm>
            <a:off x="1117600" y="696913"/>
            <a:ext cx="4648200" cy="3486150"/>
          </a:xfrm>
          <a:prstGeom prst="rect">
            <a:avLst/>
          </a:prstGeom>
          <a:noFill/>
          <a:ln w="9525">
            <a:solidFill>
              <a:srgbClr val="000000"/>
            </a:solidFill>
            <a:miter lim="800000"/>
            <a:headEnd/>
            <a:tailEnd/>
          </a:ln>
        </p:spPr>
      </p:sp>
      <p:sp>
        <p:nvSpPr>
          <p:cNvPr id="20485" name="Rectangle 5"/>
          <p:cNvSpPr>
            <a:spLocks noGrp="1" noChangeArrowheads="1"/>
          </p:cNvSpPr>
          <p:nvPr>
            <p:ph type="body" sz="quarter" idx="3"/>
          </p:nvPr>
        </p:nvSpPr>
        <p:spPr bwMode="auto">
          <a:xfrm>
            <a:off x="688975" y="4416425"/>
            <a:ext cx="5505450" cy="4183063"/>
          </a:xfrm>
          <a:prstGeom prst="rect">
            <a:avLst/>
          </a:prstGeom>
          <a:noFill/>
          <a:ln w="9525">
            <a:noFill/>
            <a:miter lim="800000"/>
            <a:headEnd/>
            <a:tailEnd/>
          </a:ln>
        </p:spPr>
        <p:txBody>
          <a:bodyPr vert="horz" wrap="square" lIns="92446" tIns="46223" rIns="92446" bIns="46223" numCol="1" anchor="t" anchorCtr="0" compatLnSpc="1">
            <a:prstTxWarp prst="textNoShape">
              <a:avLst/>
            </a:prstTxWarp>
          </a:bodyPr>
          <a:lstStyle/>
          <a:p>
            <a:pPr lvl="0"/>
            <a:r>
              <a:rPr lang="es-ES" noProof="0" smtClean="0"/>
              <a:t>Haga clic para modificar el estilo de texto del patrón</a:t>
            </a:r>
          </a:p>
          <a:p>
            <a:pPr lvl="1"/>
            <a:r>
              <a:rPr lang="es-ES" noProof="0" smtClean="0"/>
              <a:t>Segundo nivel</a:t>
            </a:r>
          </a:p>
          <a:p>
            <a:pPr lvl="2"/>
            <a:r>
              <a:rPr lang="es-ES" noProof="0" smtClean="0"/>
              <a:t>Tercer nivel</a:t>
            </a:r>
          </a:p>
          <a:p>
            <a:pPr lvl="3"/>
            <a:r>
              <a:rPr lang="es-ES" noProof="0" smtClean="0"/>
              <a:t>Cuarto nivel</a:t>
            </a:r>
          </a:p>
          <a:p>
            <a:pPr lvl="4"/>
            <a:r>
              <a:rPr lang="es-ES" noProof="0" smtClean="0"/>
              <a:t>Quinto nivel</a:t>
            </a:r>
          </a:p>
        </p:txBody>
      </p:sp>
      <p:sp>
        <p:nvSpPr>
          <p:cNvPr id="20486" name="Rectangle 6"/>
          <p:cNvSpPr>
            <a:spLocks noGrp="1" noChangeArrowheads="1"/>
          </p:cNvSpPr>
          <p:nvPr>
            <p:ph type="ftr" sz="quarter" idx="4"/>
          </p:nvPr>
        </p:nvSpPr>
        <p:spPr bwMode="auto">
          <a:xfrm>
            <a:off x="0" y="8829675"/>
            <a:ext cx="2982913" cy="465138"/>
          </a:xfrm>
          <a:prstGeom prst="rect">
            <a:avLst/>
          </a:prstGeom>
          <a:noFill/>
          <a:ln w="9525">
            <a:noFill/>
            <a:miter lim="800000"/>
            <a:headEnd/>
            <a:tailEnd/>
          </a:ln>
        </p:spPr>
        <p:txBody>
          <a:bodyPr vert="horz" wrap="square" lIns="92446" tIns="46223" rIns="92446" bIns="46223" numCol="1" anchor="b" anchorCtr="0" compatLnSpc="1">
            <a:prstTxWarp prst="textNoShape">
              <a:avLst/>
            </a:prstTxWarp>
          </a:bodyPr>
          <a:lstStyle>
            <a:lvl1pPr defTabSz="923925" eaLnBrk="0" hangingPunct="0">
              <a:defRPr sz="1200" b="0">
                <a:latin typeface="Calibri" pitchFamily="34" charset="0"/>
              </a:defRPr>
            </a:lvl1pPr>
          </a:lstStyle>
          <a:p>
            <a:pPr>
              <a:defRPr/>
            </a:pPr>
            <a:endParaRPr lang="es-ES"/>
          </a:p>
        </p:txBody>
      </p:sp>
      <p:sp>
        <p:nvSpPr>
          <p:cNvPr id="20487" name="Rectangle 7"/>
          <p:cNvSpPr>
            <a:spLocks noGrp="1" noChangeArrowheads="1"/>
          </p:cNvSpPr>
          <p:nvPr>
            <p:ph type="sldNum" sz="quarter" idx="5"/>
          </p:nvPr>
        </p:nvSpPr>
        <p:spPr bwMode="auto">
          <a:xfrm>
            <a:off x="3897313" y="8829675"/>
            <a:ext cx="2982912" cy="465138"/>
          </a:xfrm>
          <a:prstGeom prst="rect">
            <a:avLst/>
          </a:prstGeom>
          <a:noFill/>
          <a:ln w="9525">
            <a:noFill/>
            <a:miter lim="800000"/>
            <a:headEnd/>
            <a:tailEnd/>
          </a:ln>
        </p:spPr>
        <p:txBody>
          <a:bodyPr vert="horz" wrap="square" lIns="92446" tIns="46223" rIns="92446" bIns="46223" numCol="1" anchor="b" anchorCtr="0" compatLnSpc="1">
            <a:prstTxWarp prst="textNoShape">
              <a:avLst/>
            </a:prstTxWarp>
          </a:bodyPr>
          <a:lstStyle>
            <a:lvl1pPr algn="r" defTabSz="923925" eaLnBrk="0" hangingPunct="0">
              <a:defRPr sz="1200" b="0">
                <a:latin typeface="Calibri" pitchFamily="34" charset="0"/>
              </a:defRPr>
            </a:lvl1pPr>
          </a:lstStyle>
          <a:p>
            <a:pPr>
              <a:defRPr/>
            </a:pPr>
            <a:fld id="{87F8E2B4-B6F5-4EDB-BA26-BB5EC9E7C4D6}" type="slidenum">
              <a:rPr lang="es-ES"/>
              <a:pPr>
                <a:defRPr/>
              </a:pPr>
              <a:t>‹Nº›</a:t>
            </a:fld>
            <a:endParaRPr lang="es-E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pic>
        <p:nvPicPr>
          <p:cNvPr id="2" name="6 Imagen" descr="facultad de ingenieria.jpg"/>
          <p:cNvPicPr>
            <a:picLocks noChangeAspect="1"/>
          </p:cNvPicPr>
          <p:nvPr userDrawn="1"/>
        </p:nvPicPr>
        <p:blipFill>
          <a:blip r:embed="rId2"/>
          <a:srcRect t="17976" b="13596"/>
          <a:stretch>
            <a:fillRect/>
          </a:stretch>
        </p:blipFill>
        <p:spPr bwMode="auto">
          <a:xfrm>
            <a:off x="0" y="0"/>
            <a:ext cx="2484438" cy="719138"/>
          </a:xfrm>
          <a:prstGeom prst="rect">
            <a:avLst/>
          </a:prstGeom>
          <a:noFill/>
          <a:ln w="9525">
            <a:noFill/>
            <a:miter lim="800000"/>
            <a:headEnd/>
            <a:tailEnd/>
          </a:ln>
        </p:spPr>
      </p:pic>
      <p:sp>
        <p:nvSpPr>
          <p:cNvPr id="3" name="Rectangle 7"/>
          <p:cNvSpPr>
            <a:spLocks noChangeArrowheads="1"/>
          </p:cNvSpPr>
          <p:nvPr userDrawn="1"/>
        </p:nvSpPr>
        <p:spPr bwMode="auto">
          <a:xfrm>
            <a:off x="0" y="6524625"/>
            <a:ext cx="9144000" cy="333375"/>
          </a:xfrm>
          <a:prstGeom prst="rect">
            <a:avLst/>
          </a:prstGeom>
          <a:gradFill rotWithShape="1">
            <a:gsLst>
              <a:gs pos="0">
                <a:schemeClr val="accent1">
                  <a:gamma/>
                  <a:shade val="46275"/>
                  <a:invGamma/>
                </a:schemeClr>
              </a:gs>
              <a:gs pos="50000">
                <a:schemeClr val="accent1"/>
              </a:gs>
              <a:gs pos="100000">
                <a:schemeClr val="accent1">
                  <a:gamma/>
                  <a:shade val="46275"/>
                  <a:invGamma/>
                </a:schemeClr>
              </a:gs>
            </a:gsLst>
            <a:lin ang="5400000" scaled="1"/>
          </a:gradFill>
          <a:ln w="9525">
            <a:solidFill>
              <a:schemeClr val="tx1"/>
            </a:solidFill>
            <a:miter lim="800000"/>
            <a:headEnd/>
            <a:tailEnd/>
          </a:ln>
          <a:effectLst/>
        </p:spPr>
        <p:txBody>
          <a:bodyPr wrap="none" anchor="ctr"/>
          <a:lstStyle/>
          <a:p>
            <a:pPr>
              <a:defRPr/>
            </a:pPr>
            <a:endParaRPr lang="es-ES" sz="1800" b="0">
              <a:latin typeface="Calibri" pitchFamily="34" charset="0"/>
            </a:endParaRPr>
          </a:p>
        </p:txBody>
      </p:sp>
      <p:sp>
        <p:nvSpPr>
          <p:cNvPr id="4" name="Text Box 8"/>
          <p:cNvSpPr txBox="1">
            <a:spLocks noChangeArrowheads="1"/>
          </p:cNvSpPr>
          <p:nvPr userDrawn="1"/>
        </p:nvSpPr>
        <p:spPr bwMode="auto">
          <a:xfrm>
            <a:off x="0" y="6583363"/>
            <a:ext cx="1963738" cy="274637"/>
          </a:xfrm>
          <a:prstGeom prst="rect">
            <a:avLst/>
          </a:prstGeom>
          <a:noFill/>
          <a:ln w="9525">
            <a:noFill/>
            <a:miter lim="800000"/>
            <a:headEnd/>
            <a:tailEnd/>
          </a:ln>
          <a:effectLst/>
        </p:spPr>
        <p:txBody>
          <a:bodyPr wrap="none">
            <a:spAutoFit/>
          </a:bodyPr>
          <a:lstStyle/>
          <a:p>
            <a:pPr>
              <a:defRPr/>
            </a:pPr>
            <a:r>
              <a:rPr lang="es-CL">
                <a:solidFill>
                  <a:schemeClr val="bg1"/>
                </a:solidFill>
                <a:latin typeface="Calibri" pitchFamily="34" charset="0"/>
              </a:rPr>
              <a:t>Instituto de Ciencias Básicas</a:t>
            </a:r>
            <a:endParaRPr lang="es-ES">
              <a:solidFill>
                <a:schemeClr val="bg1"/>
              </a:solidFill>
              <a:latin typeface="Calibri" pitchFamily="34" charset="0"/>
            </a:endParaRPr>
          </a:p>
        </p:txBody>
      </p:sp>
      <p:sp>
        <p:nvSpPr>
          <p:cNvPr id="5" name="Text Box 9"/>
          <p:cNvSpPr txBox="1">
            <a:spLocks noChangeArrowheads="1"/>
          </p:cNvSpPr>
          <p:nvPr userDrawn="1"/>
        </p:nvSpPr>
        <p:spPr bwMode="auto">
          <a:xfrm>
            <a:off x="6084888" y="6521450"/>
            <a:ext cx="2601912" cy="336550"/>
          </a:xfrm>
          <a:prstGeom prst="rect">
            <a:avLst/>
          </a:prstGeom>
          <a:noFill/>
          <a:ln w="9525">
            <a:noFill/>
            <a:miter lim="800000"/>
            <a:headEnd/>
            <a:tailEnd/>
          </a:ln>
          <a:effectLst/>
        </p:spPr>
        <p:txBody>
          <a:bodyPr wrap="none">
            <a:spAutoFit/>
          </a:bodyPr>
          <a:lstStyle/>
          <a:p>
            <a:pPr>
              <a:defRPr/>
            </a:pPr>
            <a:r>
              <a:rPr lang="es-CL" sz="1600">
                <a:solidFill>
                  <a:schemeClr val="bg1"/>
                </a:solidFill>
                <a:latin typeface="Calibri" pitchFamily="34" charset="0"/>
              </a:rPr>
              <a:t>CURSO DE NIVELACIÓN 2010</a:t>
            </a:r>
            <a:endParaRPr lang="es-ES" sz="1600">
              <a:solidFill>
                <a:schemeClr val="bg1"/>
              </a:solidFill>
              <a:latin typeface="Calibri"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806215E7-F80C-486C-A85E-572CFFB98D34}" type="datetime1">
              <a:rPr lang="es-ES"/>
              <a:pPr>
                <a:defRPr/>
              </a:pPr>
              <a:t>03/03/2012</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2A29E8CB-6570-41E1-A52D-A18A21F83EA6}" type="slidenum">
              <a:rPr lang="es-ES"/>
              <a:pPr>
                <a:defRPr/>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61272753-8AE6-4AE4-8D1F-6B5CF35258B2}" type="datetime1">
              <a:rPr lang="es-ES"/>
              <a:pPr>
                <a:defRPr/>
              </a:pPr>
              <a:t>03/03/2012</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FFDD5F04-1064-4FA8-84D7-CD6EEE44BEEB}" type="slidenum">
              <a:rPr lang="es-ES"/>
              <a:pPr>
                <a:defRPr/>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3 Marcador de fecha"/>
          <p:cNvSpPr>
            <a:spLocks noGrp="1"/>
          </p:cNvSpPr>
          <p:nvPr>
            <p:ph type="dt" sz="half" idx="10"/>
          </p:nvPr>
        </p:nvSpPr>
        <p:spPr/>
        <p:txBody>
          <a:bodyPr/>
          <a:lstStyle>
            <a:lvl1pPr>
              <a:defRPr/>
            </a:lvl1pPr>
          </a:lstStyle>
          <a:p>
            <a:pPr>
              <a:defRPr/>
            </a:pPr>
            <a:fld id="{3A17E503-D28C-4177-BA1C-0A9FFC919542}" type="datetime1">
              <a:rPr lang="es-ES"/>
              <a:pPr>
                <a:defRPr/>
              </a:pPr>
              <a:t>03/03/2012</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FD6E289D-6C8A-4CAD-9435-A04891542D03}" type="slidenum">
              <a:rPr lang="es-ES"/>
              <a:pPr>
                <a:defRPr/>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3 Marcador de fecha"/>
          <p:cNvSpPr>
            <a:spLocks noGrp="1"/>
          </p:cNvSpPr>
          <p:nvPr>
            <p:ph type="dt" sz="half" idx="10"/>
          </p:nvPr>
        </p:nvSpPr>
        <p:spPr/>
        <p:txBody>
          <a:bodyPr/>
          <a:lstStyle>
            <a:lvl1pPr>
              <a:defRPr/>
            </a:lvl1pPr>
          </a:lstStyle>
          <a:p>
            <a:pPr>
              <a:defRPr/>
            </a:pPr>
            <a:fld id="{7BFE5DF0-E79F-48A0-9BB5-28A00633C573}" type="datetime1">
              <a:rPr lang="es-ES"/>
              <a:pPr>
                <a:defRPr/>
              </a:pPr>
              <a:t>03/03/2012</a:t>
            </a:fld>
            <a:endParaRPr lang="es-ES"/>
          </a:p>
        </p:txBody>
      </p:sp>
      <p:sp>
        <p:nvSpPr>
          <p:cNvPr id="8" name="4 Marcador de pie de página"/>
          <p:cNvSpPr>
            <a:spLocks noGrp="1"/>
          </p:cNvSpPr>
          <p:nvPr>
            <p:ph type="ftr" sz="quarter" idx="11"/>
          </p:nvPr>
        </p:nvSpPr>
        <p:spPr/>
        <p:txBody>
          <a:bodyPr/>
          <a:lstStyle>
            <a:lvl1pPr>
              <a:defRPr/>
            </a:lvl1pPr>
          </a:lstStyle>
          <a:p>
            <a:pPr>
              <a:defRPr/>
            </a:pPr>
            <a:endParaRPr lang="es-ES"/>
          </a:p>
        </p:txBody>
      </p:sp>
      <p:sp>
        <p:nvSpPr>
          <p:cNvPr id="9" name="5 Marcador de número de diapositiva"/>
          <p:cNvSpPr>
            <a:spLocks noGrp="1"/>
          </p:cNvSpPr>
          <p:nvPr>
            <p:ph type="sldNum" sz="quarter" idx="12"/>
          </p:nvPr>
        </p:nvSpPr>
        <p:spPr/>
        <p:txBody>
          <a:bodyPr/>
          <a:lstStyle>
            <a:lvl1pPr>
              <a:defRPr/>
            </a:lvl1pPr>
          </a:lstStyle>
          <a:p>
            <a:pPr>
              <a:defRPr/>
            </a:pPr>
            <a:fld id="{F90CD49A-B394-4C1F-A878-D0726B678972}" type="slidenum">
              <a:rPr lang="es-ES"/>
              <a:pPr>
                <a:defRPr/>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3 Marcador de fecha"/>
          <p:cNvSpPr>
            <a:spLocks noGrp="1"/>
          </p:cNvSpPr>
          <p:nvPr>
            <p:ph type="dt" sz="half" idx="10"/>
          </p:nvPr>
        </p:nvSpPr>
        <p:spPr/>
        <p:txBody>
          <a:bodyPr/>
          <a:lstStyle>
            <a:lvl1pPr>
              <a:defRPr/>
            </a:lvl1pPr>
          </a:lstStyle>
          <a:p>
            <a:pPr>
              <a:defRPr/>
            </a:pPr>
            <a:fld id="{9228E84A-9A19-4B86-9404-2859F65FD677}" type="datetime1">
              <a:rPr lang="es-ES"/>
              <a:pPr>
                <a:defRPr/>
              </a:pPr>
              <a:t>03/03/2012</a:t>
            </a:fld>
            <a:endParaRPr lang="es-ES"/>
          </a:p>
        </p:txBody>
      </p:sp>
      <p:sp>
        <p:nvSpPr>
          <p:cNvPr id="4" name="4 Marcador de pie de página"/>
          <p:cNvSpPr>
            <a:spLocks noGrp="1"/>
          </p:cNvSpPr>
          <p:nvPr>
            <p:ph type="ftr" sz="quarter" idx="11"/>
          </p:nvPr>
        </p:nvSpPr>
        <p:spPr/>
        <p:txBody>
          <a:bodyPr/>
          <a:lstStyle>
            <a:lvl1pPr>
              <a:defRPr/>
            </a:lvl1pPr>
          </a:lstStyle>
          <a:p>
            <a:pPr>
              <a:defRPr/>
            </a:pPr>
            <a:endParaRPr lang="es-ES"/>
          </a:p>
        </p:txBody>
      </p:sp>
      <p:sp>
        <p:nvSpPr>
          <p:cNvPr id="5" name="5 Marcador de número de diapositiva"/>
          <p:cNvSpPr>
            <a:spLocks noGrp="1"/>
          </p:cNvSpPr>
          <p:nvPr>
            <p:ph type="sldNum" sz="quarter" idx="12"/>
          </p:nvPr>
        </p:nvSpPr>
        <p:spPr/>
        <p:txBody>
          <a:bodyPr/>
          <a:lstStyle>
            <a:lvl1pPr>
              <a:defRPr/>
            </a:lvl1pPr>
          </a:lstStyle>
          <a:p>
            <a:pPr>
              <a:defRPr/>
            </a:pPr>
            <a:fld id="{91A47F14-0B4B-4C6C-B319-912060D25328}" type="slidenum">
              <a:rPr lang="es-ES"/>
              <a:pPr>
                <a:defRPr/>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fld id="{48D8C26E-9595-4C25-BB77-3AFB01AC89BA}" type="datetime1">
              <a:rPr lang="es-ES"/>
              <a:pPr>
                <a:defRPr/>
              </a:pPr>
              <a:t>03/03/2012</a:t>
            </a:fld>
            <a:endParaRPr lang="es-ES"/>
          </a:p>
        </p:txBody>
      </p:sp>
      <p:sp>
        <p:nvSpPr>
          <p:cNvPr id="3" name="4 Marcador de pie de página"/>
          <p:cNvSpPr>
            <a:spLocks noGrp="1"/>
          </p:cNvSpPr>
          <p:nvPr>
            <p:ph type="ftr" sz="quarter" idx="11"/>
          </p:nvPr>
        </p:nvSpPr>
        <p:spPr/>
        <p:txBody>
          <a:bodyPr/>
          <a:lstStyle>
            <a:lvl1pPr>
              <a:defRPr/>
            </a:lvl1pPr>
          </a:lstStyle>
          <a:p>
            <a:pPr>
              <a:defRPr/>
            </a:pPr>
            <a:endParaRPr lang="es-ES"/>
          </a:p>
        </p:txBody>
      </p:sp>
      <p:sp>
        <p:nvSpPr>
          <p:cNvPr id="4" name="5 Marcador de número de diapositiva"/>
          <p:cNvSpPr>
            <a:spLocks noGrp="1"/>
          </p:cNvSpPr>
          <p:nvPr>
            <p:ph type="sldNum" sz="quarter" idx="12"/>
          </p:nvPr>
        </p:nvSpPr>
        <p:spPr/>
        <p:txBody>
          <a:bodyPr/>
          <a:lstStyle>
            <a:lvl1pPr>
              <a:defRPr/>
            </a:lvl1pPr>
          </a:lstStyle>
          <a:p>
            <a:pPr>
              <a:defRPr/>
            </a:pPr>
            <a:fld id="{A951357F-62BF-45AF-BF48-6B9A0916CAFF}" type="slidenum">
              <a:rPr lang="es-ES"/>
              <a:pPr>
                <a:defRPr/>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63E0AA87-0C3A-41C0-8E51-B4CEE6902C64}" type="datetime1">
              <a:rPr lang="es-ES"/>
              <a:pPr>
                <a:defRPr/>
              </a:pPr>
              <a:t>03/03/2012</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8952BC22-8BFE-4A39-9663-A40148BDC156}" type="slidenum">
              <a:rPr lang="es-ES"/>
              <a:pPr>
                <a:defRPr/>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B7A9B437-A721-4A0B-98A4-DDF23120AF44}" type="datetime1">
              <a:rPr lang="es-ES"/>
              <a:pPr>
                <a:defRPr/>
              </a:pPr>
              <a:t>03/03/2012</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6D4E89FA-735F-41AD-9FBF-D97B4ACBCD1B}" type="slidenum">
              <a:rPr lang="es-ES"/>
              <a:pPr>
                <a:defRPr/>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082F9B6A-2DBA-4EA5-9687-220EA3F26DE2}" type="datetime1">
              <a:rPr lang="es-ES"/>
              <a:pPr>
                <a:defRPr/>
              </a:pPr>
              <a:t>03/03/2012</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55469E20-10AA-4DD2-8A9F-E8E45CD8156D}" type="slidenum">
              <a:rPr lang="es-ES"/>
              <a:pPr>
                <a:defRPr/>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EFF10149-9BB6-4A95-9959-55542C69904E}" type="datetime1">
              <a:rPr lang="es-ES"/>
              <a:pPr>
                <a:defRPr/>
              </a:pPr>
              <a:t>03/03/2012</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A669496D-A56A-4FE8-A804-5DFF29789E24}" type="slidenum">
              <a:rPr lang="es-ES"/>
              <a:pPr>
                <a:defRPr/>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146" name="1 Marcador de título"/>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modificar el estilo de título del patrón</a:t>
            </a:r>
          </a:p>
        </p:txBody>
      </p:sp>
      <p:sp>
        <p:nvSpPr>
          <p:cNvPr id="6147" name="2 Marcador de texto"/>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b="0">
                <a:solidFill>
                  <a:schemeClr val="tx1">
                    <a:tint val="75000"/>
                  </a:schemeClr>
                </a:solidFill>
                <a:latin typeface="+mn-lt"/>
              </a:defRPr>
            </a:lvl1pPr>
          </a:lstStyle>
          <a:p>
            <a:pPr>
              <a:defRPr/>
            </a:pPr>
            <a:fld id="{0E5EC5BB-6333-45E2-90FE-6229F75891D3}" type="datetime1">
              <a:rPr lang="es-ES"/>
              <a:pPr>
                <a:defRPr/>
              </a:pPr>
              <a:t>03/03/2012</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b="0">
                <a:solidFill>
                  <a:srgbClr val="898989"/>
                </a:solidFill>
                <a:latin typeface="Calibri" pitchFamily="34" charset="0"/>
              </a:defRPr>
            </a:lvl1pPr>
          </a:lstStyle>
          <a:p>
            <a:pPr>
              <a:defRPr/>
            </a:pPr>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b="0">
                <a:solidFill>
                  <a:schemeClr val="tx1">
                    <a:tint val="75000"/>
                  </a:schemeClr>
                </a:solidFill>
                <a:latin typeface="+mn-lt"/>
              </a:defRPr>
            </a:lvl1pPr>
          </a:lstStyle>
          <a:p>
            <a:pPr>
              <a:defRPr/>
            </a:pPr>
            <a:fld id="{BDFA4575-B179-4D01-BB95-BD51A3010A58}" type="slidenum">
              <a:rPr lang="es-ES"/>
              <a:pPr>
                <a:defRPr/>
              </a:pPr>
              <a:t>‹Nº›</a:t>
            </a:fld>
            <a:endParaRPr lang="es-ES"/>
          </a:p>
        </p:txBody>
      </p:sp>
    </p:spTree>
  </p:cSld>
  <p:clrMap bg1="lt1" tx1="dk1" bg2="lt2" tx2="dk2" accent1="accent1" accent2="accent2" accent3="accent3" accent4="accent4" accent5="accent5" accent6="accent6" hlink="hlink" folHlink="folHlink"/>
  <p:sldLayoutIdLst>
    <p:sldLayoutId id="2147483803" r:id="rId1"/>
    <p:sldLayoutId id="2147483793"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oleObject" Target="../embeddings/oleObject1.bin"/><Relationship Id="rId7"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4.bin"/><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1.jpeg"/></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1.jpe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13.bin"/><Relationship Id="rId3" Type="http://schemas.openxmlformats.org/officeDocument/2006/relationships/oleObject" Target="../embeddings/oleObject8.bin"/><Relationship Id="rId7" Type="http://schemas.openxmlformats.org/officeDocument/2006/relationships/oleObject" Target="../embeddings/oleObject12.bin"/><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oleObject" Target="../embeddings/oleObject11.bin"/><Relationship Id="rId5" Type="http://schemas.openxmlformats.org/officeDocument/2006/relationships/oleObject" Target="../embeddings/oleObject10.bin"/><Relationship Id="rId4" Type="http://schemas.openxmlformats.org/officeDocument/2006/relationships/oleObject" Target="../embeddings/oleObject9.bin"/><Relationship Id="rId9" Type="http://schemas.openxmlformats.org/officeDocument/2006/relationships/image" Target="../media/image1.jpe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18.bin"/><Relationship Id="rId3" Type="http://schemas.openxmlformats.org/officeDocument/2006/relationships/image" Target="../media/image1.jpeg"/><Relationship Id="rId7" Type="http://schemas.openxmlformats.org/officeDocument/2006/relationships/oleObject" Target="../embeddings/oleObject17.bin"/><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oleObject" Target="../embeddings/oleObject16.bin"/><Relationship Id="rId5" Type="http://schemas.openxmlformats.org/officeDocument/2006/relationships/oleObject" Target="../embeddings/oleObject15.bin"/><Relationship Id="rId4" Type="http://schemas.openxmlformats.org/officeDocument/2006/relationships/oleObject" Target="../embeddings/oleObject14.bin"/></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1.w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2.wm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a:spLocks noChangeArrowheads="1"/>
          </p:cNvSpPr>
          <p:nvPr/>
        </p:nvSpPr>
        <p:spPr bwMode="auto">
          <a:xfrm>
            <a:off x="2700338" y="2946400"/>
            <a:ext cx="4321175" cy="830263"/>
          </a:xfrm>
          <a:prstGeom prst="rect">
            <a:avLst/>
          </a:prstGeom>
          <a:noFill/>
          <a:ln w="9525">
            <a:noFill/>
            <a:miter lim="800000"/>
            <a:headEnd/>
            <a:tailEnd/>
          </a:ln>
        </p:spPr>
        <p:txBody>
          <a:bodyPr>
            <a:spAutoFit/>
          </a:bodyPr>
          <a:lstStyle/>
          <a:p>
            <a:pPr>
              <a:defRPr/>
            </a:pPr>
            <a:r>
              <a:rPr lang="es-CL" sz="4800" dirty="0">
                <a:effectLst>
                  <a:outerShdw blurRad="38100" dist="38100" dir="2700000" algn="tl">
                    <a:srgbClr val="C0C0C0"/>
                  </a:outerShdw>
                </a:effectLst>
                <a:cs typeface="Times New Roman" pitchFamily="18" charset="0"/>
              </a:rPr>
              <a:t>MÓDULO  2</a:t>
            </a:r>
            <a:endParaRPr lang="es-ES" sz="4800" dirty="0">
              <a:effectLst>
                <a:outerShdw blurRad="38100" dist="38100" dir="2700000" algn="tl">
                  <a:srgbClr val="C0C0C0"/>
                </a:outerShdw>
              </a:effectLst>
              <a:cs typeface="Times New Roman" pitchFamily="18" charset="0"/>
            </a:endParaRPr>
          </a:p>
        </p:txBody>
      </p:sp>
      <p:grpSp>
        <p:nvGrpSpPr>
          <p:cNvPr id="8195" name="8 Grupo"/>
          <p:cNvGrpSpPr>
            <a:grpSpLocks/>
          </p:cNvGrpSpPr>
          <p:nvPr/>
        </p:nvGrpSpPr>
        <p:grpSpPr bwMode="auto">
          <a:xfrm>
            <a:off x="0" y="0"/>
            <a:ext cx="9144000" cy="6858000"/>
            <a:chOff x="0" y="0"/>
            <a:chExt cx="9144000" cy="6858000"/>
          </a:xfrm>
        </p:grpSpPr>
        <p:pic>
          <p:nvPicPr>
            <p:cNvPr id="8196" name="4 Imagen" descr="facultad de ingenieria.jpg"/>
            <p:cNvPicPr>
              <a:picLocks noChangeAspect="1"/>
            </p:cNvPicPr>
            <p:nvPr/>
          </p:nvPicPr>
          <p:blipFill>
            <a:blip r:embed="rId2"/>
            <a:srcRect/>
            <a:stretch>
              <a:fillRect/>
            </a:stretch>
          </p:blipFill>
          <p:spPr bwMode="auto">
            <a:xfrm>
              <a:off x="0" y="0"/>
              <a:ext cx="2123728" cy="897836"/>
            </a:xfrm>
            <a:prstGeom prst="rect">
              <a:avLst/>
            </a:prstGeom>
            <a:noFill/>
            <a:ln w="9525">
              <a:noFill/>
              <a:miter lim="800000"/>
              <a:headEnd/>
              <a:tailEnd/>
            </a:ln>
          </p:spPr>
        </p:pic>
        <p:sp>
          <p:nvSpPr>
            <p:cNvPr id="6" name="5 Rectángulo"/>
            <p:cNvSpPr/>
            <p:nvPr/>
          </p:nvSpPr>
          <p:spPr>
            <a:xfrm>
              <a:off x="0" y="6453336"/>
              <a:ext cx="9144000" cy="404664"/>
            </a:xfrm>
            <a:prstGeom prst="rect">
              <a:avLst/>
            </a:prstGeom>
            <a:solidFill>
              <a:srgbClr val="4C967D"/>
            </a:solidFill>
            <a:ln>
              <a:solidFill>
                <a:srgbClr val="4C967D"/>
              </a:solidFill>
            </a:ln>
          </p:spPr>
          <p:style>
            <a:lnRef idx="1">
              <a:schemeClr val="accent3"/>
            </a:lnRef>
            <a:fillRef idx="3">
              <a:schemeClr val="accent3"/>
            </a:fillRef>
            <a:effectRef idx="2">
              <a:schemeClr val="accent3"/>
            </a:effectRef>
            <a:fontRef idx="minor">
              <a:schemeClr val="lt1"/>
            </a:fontRef>
          </p:style>
          <p:txBody>
            <a:bodyPr anchor="ctr"/>
            <a:lstStyle>
              <a:defPPr>
                <a:defRPr lang="es-E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s-ES" dirty="0"/>
            </a:p>
          </p:txBody>
        </p:sp>
        <p:sp>
          <p:nvSpPr>
            <p:cNvPr id="8198" name="6 CuadroTexto"/>
            <p:cNvSpPr txBox="1">
              <a:spLocks noChangeArrowheads="1"/>
            </p:cNvSpPr>
            <p:nvPr/>
          </p:nvSpPr>
          <p:spPr bwMode="auto">
            <a:xfrm>
              <a:off x="0" y="6488668"/>
              <a:ext cx="3044423" cy="369332"/>
            </a:xfrm>
            <a:prstGeom prst="rect">
              <a:avLst/>
            </a:prstGeom>
            <a:noFill/>
            <a:ln w="9525">
              <a:noFill/>
              <a:miter lim="800000"/>
              <a:headEnd/>
              <a:tailEnd/>
            </a:ln>
          </p:spPr>
          <p:txBody>
            <a:bodyPr wrap="none">
              <a:spAutoFit/>
            </a:bodyPr>
            <a:lstStyle/>
            <a:p>
              <a:r>
                <a:rPr lang="es-CL" sz="1800">
                  <a:solidFill>
                    <a:schemeClr val="bg1"/>
                  </a:solidFill>
                  <a:latin typeface="CG Omega" pitchFamily="34" charset="0"/>
                </a:rPr>
                <a:t>Instituto de Ciencias Básicas</a:t>
              </a:r>
              <a:endParaRPr lang="es-ES" sz="1800">
                <a:solidFill>
                  <a:schemeClr val="bg1"/>
                </a:solidFill>
                <a:latin typeface="CG Omega" pitchFamily="34" charset="0"/>
              </a:endParaRPr>
            </a:p>
          </p:txBody>
        </p:sp>
        <p:sp>
          <p:nvSpPr>
            <p:cNvPr id="8199" name="7 CuadroTexto"/>
            <p:cNvSpPr txBox="1">
              <a:spLocks noChangeArrowheads="1"/>
            </p:cNvSpPr>
            <p:nvPr/>
          </p:nvSpPr>
          <p:spPr bwMode="auto">
            <a:xfrm>
              <a:off x="5508104" y="6488668"/>
              <a:ext cx="3467616" cy="369332"/>
            </a:xfrm>
            <a:prstGeom prst="rect">
              <a:avLst/>
            </a:prstGeom>
            <a:noFill/>
            <a:ln w="9525">
              <a:noFill/>
              <a:miter lim="800000"/>
              <a:headEnd/>
              <a:tailEnd/>
            </a:ln>
          </p:spPr>
          <p:txBody>
            <a:bodyPr wrap="none">
              <a:spAutoFit/>
            </a:bodyPr>
            <a:lstStyle/>
            <a:p>
              <a:r>
                <a:rPr lang="es-CL" sz="1800">
                  <a:solidFill>
                    <a:schemeClr val="bg1"/>
                  </a:solidFill>
                  <a:latin typeface="CG Omega" pitchFamily="34" charset="0"/>
                </a:rPr>
                <a:t>CURSO DE NIVELACIÓN 2012</a:t>
              </a:r>
              <a:endParaRPr lang="es-ES" sz="1800">
                <a:solidFill>
                  <a:schemeClr val="bg1"/>
                </a:solidFill>
                <a:latin typeface="CG Omega" pitchFamily="34" charset="0"/>
              </a:endParaRPr>
            </a:p>
          </p:txBody>
        </p:sp>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p:cNvSpPr>
          <p:nvPr>
            <p:ph type="title" idx="4294967295"/>
          </p:nvPr>
        </p:nvSpPr>
        <p:spPr>
          <a:xfrm>
            <a:off x="468313" y="908050"/>
            <a:ext cx="8229600" cy="1143000"/>
          </a:xfrm>
        </p:spPr>
        <p:txBody>
          <a:bodyPr/>
          <a:lstStyle/>
          <a:p>
            <a:r>
              <a:rPr lang="es-CL" sz="2000" b="1" i="1" smtClean="0">
                <a:latin typeface="Times New Roman" pitchFamily="18" charset="0"/>
              </a:rPr>
              <a:t>Introducción</a:t>
            </a:r>
            <a:endParaRPr lang="es-ES" sz="2000" b="1" i="1" smtClean="0">
              <a:latin typeface="Times New Roman" pitchFamily="18" charset="0"/>
            </a:endParaRPr>
          </a:p>
        </p:txBody>
      </p:sp>
      <p:sp>
        <p:nvSpPr>
          <p:cNvPr id="9219" name="Rectangle 3"/>
          <p:cNvSpPr>
            <a:spLocks noGrp="1"/>
          </p:cNvSpPr>
          <p:nvPr>
            <p:ph type="body" idx="4294967295"/>
          </p:nvPr>
        </p:nvSpPr>
        <p:spPr>
          <a:xfrm>
            <a:off x="539750" y="1412875"/>
            <a:ext cx="7931150" cy="4525963"/>
          </a:xfrm>
        </p:spPr>
        <p:txBody>
          <a:bodyPr/>
          <a:lstStyle/>
          <a:p>
            <a:pPr algn="just">
              <a:buFont typeface="Arial" charset="0"/>
              <a:buNone/>
            </a:pPr>
            <a:r>
              <a:rPr lang="es-CL" sz="1600" smtClean="0"/>
              <a:t>      </a:t>
            </a:r>
          </a:p>
          <a:p>
            <a:pPr algn="just">
              <a:buFont typeface="Arial" charset="0"/>
              <a:buNone/>
            </a:pPr>
            <a:endParaRPr lang="es-CL" sz="1600" smtClean="0"/>
          </a:p>
          <a:p>
            <a:pPr algn="just">
              <a:buFont typeface="Arial" charset="0"/>
              <a:buNone/>
            </a:pPr>
            <a:r>
              <a:rPr lang="es-CL" sz="1600" smtClean="0"/>
              <a:t>      	</a:t>
            </a:r>
            <a:r>
              <a:rPr lang="es-CL" sz="1600" smtClean="0">
                <a:latin typeface="Times New Roman" pitchFamily="18" charset="0"/>
              </a:rPr>
              <a:t>Uno de los usos más importantes del álgebra es su aplicación a la resolución de problemas.</a:t>
            </a:r>
          </a:p>
          <a:p>
            <a:pPr algn="just">
              <a:buFont typeface="Arial" charset="0"/>
              <a:buNone/>
            </a:pPr>
            <a:endParaRPr lang="es-CL" sz="1600" smtClean="0">
              <a:latin typeface="Times New Roman" pitchFamily="18" charset="0"/>
            </a:endParaRPr>
          </a:p>
          <a:p>
            <a:pPr algn="just">
              <a:buFont typeface="Arial" charset="0"/>
              <a:buNone/>
            </a:pPr>
            <a:r>
              <a:rPr lang="es-CL" sz="1600" smtClean="0">
                <a:latin typeface="Times New Roman" pitchFamily="18" charset="0"/>
              </a:rPr>
              <a:t>         Al utilizar el álgebra para resolver aplicaciones prácticas, es necesario, previamente traducir las proposiciones verbales de los problemas en proposiciones matemáticas.</a:t>
            </a:r>
          </a:p>
          <a:p>
            <a:pPr algn="just">
              <a:buFont typeface="Arial" charset="0"/>
              <a:buNone/>
            </a:pPr>
            <a:endParaRPr lang="es-CL" sz="1600" smtClean="0">
              <a:latin typeface="Times New Roman" pitchFamily="18" charset="0"/>
            </a:endParaRPr>
          </a:p>
          <a:p>
            <a:pPr algn="just">
              <a:buFont typeface="Arial" charset="0"/>
              <a:buNone/>
            </a:pPr>
            <a:r>
              <a:rPr lang="es-CL" sz="1600" smtClean="0">
                <a:latin typeface="Times New Roman" pitchFamily="18" charset="0"/>
              </a:rPr>
              <a:t>         Si bien es cierto, no existe una metodología única para el planteamiento y resolución de problemas, mostraremos en éste módulo algunas estrategias a seguir, las ejemplificaremos en algunos problemas resueltos y plantearemos un listado de ejercicios propuestos con sus respectivas respuestas.</a:t>
            </a:r>
          </a:p>
          <a:p>
            <a:pPr algn="just">
              <a:buFont typeface="Arial" charset="0"/>
              <a:buNone/>
            </a:pPr>
            <a:endParaRPr lang="es-CL" sz="1600" smtClean="0">
              <a:latin typeface="Times New Roman" pitchFamily="18" charset="0"/>
            </a:endParaRPr>
          </a:p>
          <a:p>
            <a:pPr algn="just"/>
            <a:endParaRPr lang="es-ES" sz="1600" smtClean="0">
              <a:latin typeface="Times New Roman" pitchFamily="18" charset="0"/>
            </a:endParaRPr>
          </a:p>
        </p:txBody>
      </p:sp>
      <p:grpSp>
        <p:nvGrpSpPr>
          <p:cNvPr id="9220" name="3 Grupo"/>
          <p:cNvGrpSpPr>
            <a:grpSpLocks/>
          </p:cNvGrpSpPr>
          <p:nvPr/>
        </p:nvGrpSpPr>
        <p:grpSpPr bwMode="auto">
          <a:xfrm>
            <a:off x="0" y="0"/>
            <a:ext cx="9144000" cy="6858000"/>
            <a:chOff x="0" y="0"/>
            <a:chExt cx="9144000" cy="6858000"/>
          </a:xfrm>
        </p:grpSpPr>
        <p:pic>
          <p:nvPicPr>
            <p:cNvPr id="9221" name="4 Imagen" descr="facultad de ingenieria.jpg"/>
            <p:cNvPicPr>
              <a:picLocks noChangeAspect="1"/>
            </p:cNvPicPr>
            <p:nvPr/>
          </p:nvPicPr>
          <p:blipFill>
            <a:blip r:embed="rId2"/>
            <a:srcRect/>
            <a:stretch>
              <a:fillRect/>
            </a:stretch>
          </p:blipFill>
          <p:spPr bwMode="auto">
            <a:xfrm>
              <a:off x="0" y="0"/>
              <a:ext cx="2123728" cy="897836"/>
            </a:xfrm>
            <a:prstGeom prst="rect">
              <a:avLst/>
            </a:prstGeom>
            <a:noFill/>
            <a:ln w="9525">
              <a:noFill/>
              <a:miter lim="800000"/>
              <a:headEnd/>
              <a:tailEnd/>
            </a:ln>
          </p:spPr>
        </p:pic>
        <p:sp>
          <p:nvSpPr>
            <p:cNvPr id="6" name="5 Rectángulo"/>
            <p:cNvSpPr/>
            <p:nvPr/>
          </p:nvSpPr>
          <p:spPr>
            <a:xfrm>
              <a:off x="0" y="6453336"/>
              <a:ext cx="9144000" cy="404664"/>
            </a:xfrm>
            <a:prstGeom prst="rect">
              <a:avLst/>
            </a:prstGeom>
            <a:solidFill>
              <a:srgbClr val="4C967D"/>
            </a:solidFill>
            <a:ln>
              <a:solidFill>
                <a:srgbClr val="4C967D"/>
              </a:solidFill>
            </a:ln>
          </p:spPr>
          <p:style>
            <a:lnRef idx="1">
              <a:schemeClr val="accent3"/>
            </a:lnRef>
            <a:fillRef idx="3">
              <a:schemeClr val="accent3"/>
            </a:fillRef>
            <a:effectRef idx="2">
              <a:schemeClr val="accent3"/>
            </a:effectRef>
            <a:fontRef idx="minor">
              <a:schemeClr val="lt1"/>
            </a:fontRef>
          </p:style>
          <p:txBody>
            <a:bodyPr anchor="ctr"/>
            <a:lstStyle>
              <a:defPPr>
                <a:defRPr lang="es-E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s-ES" dirty="0"/>
            </a:p>
          </p:txBody>
        </p:sp>
        <p:sp>
          <p:nvSpPr>
            <p:cNvPr id="9223" name="6 CuadroTexto"/>
            <p:cNvSpPr txBox="1">
              <a:spLocks noChangeArrowheads="1"/>
            </p:cNvSpPr>
            <p:nvPr/>
          </p:nvSpPr>
          <p:spPr bwMode="auto">
            <a:xfrm>
              <a:off x="0" y="6488668"/>
              <a:ext cx="3044423" cy="369332"/>
            </a:xfrm>
            <a:prstGeom prst="rect">
              <a:avLst/>
            </a:prstGeom>
            <a:noFill/>
            <a:ln w="9525">
              <a:noFill/>
              <a:miter lim="800000"/>
              <a:headEnd/>
              <a:tailEnd/>
            </a:ln>
          </p:spPr>
          <p:txBody>
            <a:bodyPr wrap="none">
              <a:spAutoFit/>
            </a:bodyPr>
            <a:lstStyle/>
            <a:p>
              <a:r>
                <a:rPr lang="es-CL" sz="1800">
                  <a:solidFill>
                    <a:schemeClr val="bg1"/>
                  </a:solidFill>
                  <a:latin typeface="CG Omega" pitchFamily="34" charset="0"/>
                </a:rPr>
                <a:t>Instituto de Ciencias Básicas</a:t>
              </a:r>
              <a:endParaRPr lang="es-ES" sz="1800">
                <a:solidFill>
                  <a:schemeClr val="bg1"/>
                </a:solidFill>
                <a:latin typeface="CG Omega" pitchFamily="34" charset="0"/>
              </a:endParaRPr>
            </a:p>
          </p:txBody>
        </p:sp>
        <p:sp>
          <p:nvSpPr>
            <p:cNvPr id="9224" name="7 CuadroTexto"/>
            <p:cNvSpPr txBox="1">
              <a:spLocks noChangeArrowheads="1"/>
            </p:cNvSpPr>
            <p:nvPr/>
          </p:nvSpPr>
          <p:spPr bwMode="auto">
            <a:xfrm>
              <a:off x="5508104" y="6488668"/>
              <a:ext cx="3467616" cy="369332"/>
            </a:xfrm>
            <a:prstGeom prst="rect">
              <a:avLst/>
            </a:prstGeom>
            <a:noFill/>
            <a:ln w="9525">
              <a:noFill/>
              <a:miter lim="800000"/>
              <a:headEnd/>
              <a:tailEnd/>
            </a:ln>
          </p:spPr>
          <p:txBody>
            <a:bodyPr wrap="none">
              <a:spAutoFit/>
            </a:bodyPr>
            <a:lstStyle/>
            <a:p>
              <a:r>
                <a:rPr lang="es-CL" sz="1800">
                  <a:solidFill>
                    <a:schemeClr val="bg1"/>
                  </a:solidFill>
                  <a:latin typeface="CG Omega" pitchFamily="34" charset="0"/>
                </a:rPr>
                <a:t>CURSO DE NIVELACIÓN 2012</a:t>
              </a:r>
              <a:endParaRPr lang="es-ES" sz="1800">
                <a:solidFill>
                  <a:schemeClr val="bg1"/>
                </a:solidFill>
                <a:latin typeface="CG Omega" pitchFamily="34" charset="0"/>
              </a:endParaRPr>
            </a:p>
          </p:txBody>
        </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Grp="1"/>
          </p:cNvSpPr>
          <p:nvPr>
            <p:ph type="body" idx="4294967295"/>
          </p:nvPr>
        </p:nvSpPr>
        <p:spPr>
          <a:xfrm>
            <a:off x="827088" y="990600"/>
            <a:ext cx="7632700" cy="5246688"/>
          </a:xfrm>
        </p:spPr>
        <p:txBody>
          <a:bodyPr/>
          <a:lstStyle/>
          <a:p>
            <a:pPr algn="ctr">
              <a:buFont typeface="Arial" charset="0"/>
              <a:buNone/>
            </a:pPr>
            <a:r>
              <a:rPr lang="es-CL" sz="2000" i="1" smtClean="0">
                <a:latin typeface="Times New Roman" pitchFamily="18" charset="0"/>
              </a:rPr>
              <a:t>   </a:t>
            </a:r>
            <a:r>
              <a:rPr lang="es-CL" sz="2000" b="1" i="1" smtClean="0">
                <a:latin typeface="Times New Roman" pitchFamily="18" charset="0"/>
              </a:rPr>
              <a:t>Estrategia para resolución de problemas usando álgebra:</a:t>
            </a:r>
          </a:p>
          <a:p>
            <a:pPr>
              <a:buFont typeface="Arial" charset="0"/>
              <a:buNone/>
            </a:pPr>
            <a:endParaRPr lang="es-CL" sz="1600" b="1" smtClean="0">
              <a:latin typeface="Times New Roman" pitchFamily="18" charset="0"/>
            </a:endParaRPr>
          </a:p>
          <a:p>
            <a:pPr algn="just"/>
            <a:r>
              <a:rPr lang="es-CL" sz="1600" b="1" smtClean="0">
                <a:latin typeface="Times New Roman" pitchFamily="18" charset="0"/>
              </a:rPr>
              <a:t>Paso 1: </a:t>
            </a:r>
            <a:r>
              <a:rPr lang="es-CL" sz="1600" smtClean="0">
                <a:latin typeface="Times New Roman" pitchFamily="18" charset="0"/>
              </a:rPr>
              <a:t> Lea cuidadosamente el problema (varias veces si es necesario) hasta entenderlo, esto es, hasta que pueda decidir que es lo que se pide y con que datos se cuenta.</a:t>
            </a:r>
          </a:p>
          <a:p>
            <a:pPr algn="just">
              <a:buFont typeface="Arial" charset="0"/>
              <a:buNone/>
            </a:pPr>
            <a:endParaRPr lang="es-CL" sz="1600" smtClean="0">
              <a:latin typeface="Times New Roman" pitchFamily="18" charset="0"/>
            </a:endParaRPr>
          </a:p>
          <a:p>
            <a:pPr algn="just"/>
            <a:r>
              <a:rPr lang="es-CL" sz="1600" b="1" smtClean="0">
                <a:latin typeface="Times New Roman" pitchFamily="18" charset="0"/>
              </a:rPr>
              <a:t>Paso 2:    </a:t>
            </a:r>
            <a:r>
              <a:rPr lang="es-CL" sz="1600" smtClean="0">
                <a:latin typeface="Times New Roman" pitchFamily="18" charset="0"/>
              </a:rPr>
              <a:t>Represente una de las cantidades desconocidas con una variable y escriba las otras cantidades 	desconocidas en términos de esta variable.</a:t>
            </a:r>
          </a:p>
          <a:p>
            <a:pPr algn="just">
              <a:buFont typeface="Arial" charset="0"/>
              <a:buNone/>
            </a:pPr>
            <a:endParaRPr lang="es-CL" sz="1600" smtClean="0">
              <a:latin typeface="Times New Roman" pitchFamily="18" charset="0"/>
            </a:endParaRPr>
          </a:p>
          <a:p>
            <a:pPr algn="just"/>
            <a:r>
              <a:rPr lang="es-CL" sz="1600" b="1" smtClean="0">
                <a:latin typeface="Times New Roman" pitchFamily="18" charset="0"/>
              </a:rPr>
              <a:t>Paso 3:    </a:t>
            </a:r>
            <a:r>
              <a:rPr lang="es-CL" sz="1600" smtClean="0">
                <a:latin typeface="Times New Roman" pitchFamily="18" charset="0"/>
              </a:rPr>
              <a:t>Si lo considera pertinente, dibuje figuras o diagramas e identifique las partes conocidas y las incógnitas.</a:t>
            </a:r>
          </a:p>
          <a:p>
            <a:pPr algn="just"/>
            <a:endParaRPr lang="es-CL" sz="1600" smtClean="0">
              <a:latin typeface="Times New Roman" pitchFamily="18" charset="0"/>
            </a:endParaRPr>
          </a:p>
          <a:p>
            <a:pPr algn="just"/>
            <a:r>
              <a:rPr lang="es-CL" sz="1600" b="1" smtClean="0">
                <a:latin typeface="Times New Roman" pitchFamily="18" charset="0"/>
              </a:rPr>
              <a:t>Paso 4:  </a:t>
            </a:r>
            <a:r>
              <a:rPr lang="es-CL" sz="1600" smtClean="0">
                <a:latin typeface="Times New Roman" pitchFamily="18" charset="0"/>
              </a:rPr>
              <a:t>Escriba una ecuación que relacione las cantidades conocidas con las incógnitas. Resuelva la ecuación.</a:t>
            </a:r>
          </a:p>
          <a:p>
            <a:pPr algn="just"/>
            <a:endParaRPr lang="es-CL" sz="1600" smtClean="0">
              <a:latin typeface="Times New Roman" pitchFamily="18" charset="0"/>
            </a:endParaRPr>
          </a:p>
          <a:p>
            <a:pPr algn="just"/>
            <a:r>
              <a:rPr lang="es-CL" sz="1600" b="1" smtClean="0">
                <a:latin typeface="Times New Roman" pitchFamily="18" charset="0"/>
              </a:rPr>
              <a:t>Paso 5:  </a:t>
            </a:r>
            <a:r>
              <a:rPr lang="es-CL" sz="1600" smtClean="0">
                <a:latin typeface="Times New Roman" pitchFamily="18" charset="0"/>
              </a:rPr>
              <a:t>Responda todas las preguntas planteadas en el problema y verifique las soluciones. Asegúrese que sus respuestas tengan sentido.</a:t>
            </a:r>
            <a:endParaRPr lang="es-ES" sz="1600" b="1" smtClean="0">
              <a:latin typeface="Times New Roman" pitchFamily="18" charset="0"/>
            </a:endParaRPr>
          </a:p>
          <a:p>
            <a:endParaRPr lang="es-ES" sz="1600" smtClean="0">
              <a:latin typeface="Times New Roman" pitchFamily="18" charset="0"/>
            </a:endParaRPr>
          </a:p>
        </p:txBody>
      </p:sp>
      <p:grpSp>
        <p:nvGrpSpPr>
          <p:cNvPr id="10243" name="2 Grupo"/>
          <p:cNvGrpSpPr>
            <a:grpSpLocks/>
          </p:cNvGrpSpPr>
          <p:nvPr/>
        </p:nvGrpSpPr>
        <p:grpSpPr bwMode="auto">
          <a:xfrm>
            <a:off x="0" y="0"/>
            <a:ext cx="9144000" cy="6858000"/>
            <a:chOff x="0" y="0"/>
            <a:chExt cx="9144000" cy="6858000"/>
          </a:xfrm>
        </p:grpSpPr>
        <p:pic>
          <p:nvPicPr>
            <p:cNvPr id="10244" name="3 Imagen" descr="facultad de ingenieria.jpg"/>
            <p:cNvPicPr>
              <a:picLocks noChangeAspect="1"/>
            </p:cNvPicPr>
            <p:nvPr/>
          </p:nvPicPr>
          <p:blipFill>
            <a:blip r:embed="rId2"/>
            <a:srcRect/>
            <a:stretch>
              <a:fillRect/>
            </a:stretch>
          </p:blipFill>
          <p:spPr bwMode="auto">
            <a:xfrm>
              <a:off x="0" y="0"/>
              <a:ext cx="2123728" cy="897836"/>
            </a:xfrm>
            <a:prstGeom prst="rect">
              <a:avLst/>
            </a:prstGeom>
            <a:noFill/>
            <a:ln w="9525">
              <a:noFill/>
              <a:miter lim="800000"/>
              <a:headEnd/>
              <a:tailEnd/>
            </a:ln>
          </p:spPr>
        </p:pic>
        <p:sp>
          <p:nvSpPr>
            <p:cNvPr id="5" name="4 Rectángulo"/>
            <p:cNvSpPr/>
            <p:nvPr/>
          </p:nvSpPr>
          <p:spPr>
            <a:xfrm>
              <a:off x="0" y="6453336"/>
              <a:ext cx="9144000" cy="404664"/>
            </a:xfrm>
            <a:prstGeom prst="rect">
              <a:avLst/>
            </a:prstGeom>
            <a:solidFill>
              <a:srgbClr val="4C967D"/>
            </a:solidFill>
            <a:ln>
              <a:solidFill>
                <a:srgbClr val="4C967D"/>
              </a:solidFill>
            </a:ln>
          </p:spPr>
          <p:style>
            <a:lnRef idx="1">
              <a:schemeClr val="accent3"/>
            </a:lnRef>
            <a:fillRef idx="3">
              <a:schemeClr val="accent3"/>
            </a:fillRef>
            <a:effectRef idx="2">
              <a:schemeClr val="accent3"/>
            </a:effectRef>
            <a:fontRef idx="minor">
              <a:schemeClr val="lt1"/>
            </a:fontRef>
          </p:style>
          <p:txBody>
            <a:bodyPr anchor="ctr"/>
            <a:lstStyle>
              <a:defPPr>
                <a:defRPr lang="es-E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s-ES" dirty="0"/>
            </a:p>
          </p:txBody>
        </p:sp>
        <p:sp>
          <p:nvSpPr>
            <p:cNvPr id="10246" name="5 CuadroTexto"/>
            <p:cNvSpPr txBox="1">
              <a:spLocks noChangeArrowheads="1"/>
            </p:cNvSpPr>
            <p:nvPr/>
          </p:nvSpPr>
          <p:spPr bwMode="auto">
            <a:xfrm>
              <a:off x="0" y="6488668"/>
              <a:ext cx="3044423" cy="369332"/>
            </a:xfrm>
            <a:prstGeom prst="rect">
              <a:avLst/>
            </a:prstGeom>
            <a:noFill/>
            <a:ln w="9525">
              <a:noFill/>
              <a:miter lim="800000"/>
              <a:headEnd/>
              <a:tailEnd/>
            </a:ln>
          </p:spPr>
          <p:txBody>
            <a:bodyPr wrap="none">
              <a:spAutoFit/>
            </a:bodyPr>
            <a:lstStyle/>
            <a:p>
              <a:r>
                <a:rPr lang="es-CL" sz="1800">
                  <a:solidFill>
                    <a:schemeClr val="bg1"/>
                  </a:solidFill>
                  <a:latin typeface="CG Omega" pitchFamily="34" charset="0"/>
                </a:rPr>
                <a:t>Instituto de Ciencias Básicas</a:t>
              </a:r>
              <a:endParaRPr lang="es-ES" sz="1800">
                <a:solidFill>
                  <a:schemeClr val="bg1"/>
                </a:solidFill>
                <a:latin typeface="CG Omega" pitchFamily="34" charset="0"/>
              </a:endParaRPr>
            </a:p>
          </p:txBody>
        </p:sp>
        <p:sp>
          <p:nvSpPr>
            <p:cNvPr id="10247" name="6 CuadroTexto"/>
            <p:cNvSpPr txBox="1">
              <a:spLocks noChangeArrowheads="1"/>
            </p:cNvSpPr>
            <p:nvPr/>
          </p:nvSpPr>
          <p:spPr bwMode="auto">
            <a:xfrm>
              <a:off x="5508104" y="6488668"/>
              <a:ext cx="3467616" cy="369332"/>
            </a:xfrm>
            <a:prstGeom prst="rect">
              <a:avLst/>
            </a:prstGeom>
            <a:noFill/>
            <a:ln w="9525">
              <a:noFill/>
              <a:miter lim="800000"/>
              <a:headEnd/>
              <a:tailEnd/>
            </a:ln>
          </p:spPr>
          <p:txBody>
            <a:bodyPr wrap="none">
              <a:spAutoFit/>
            </a:bodyPr>
            <a:lstStyle/>
            <a:p>
              <a:r>
                <a:rPr lang="es-CL" sz="1800">
                  <a:solidFill>
                    <a:schemeClr val="bg1"/>
                  </a:solidFill>
                  <a:latin typeface="CG Omega" pitchFamily="34" charset="0"/>
                </a:rPr>
                <a:t>CURSO DE NIVELACIÓN 2012</a:t>
              </a:r>
              <a:endParaRPr lang="es-ES" sz="1800">
                <a:solidFill>
                  <a:schemeClr val="bg1"/>
                </a:solidFill>
                <a:latin typeface="CG Omega" pitchFamily="34" charset="0"/>
              </a:endParaRPr>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p:cNvSpPr>
          <p:nvPr>
            <p:ph type="title" idx="4294967295"/>
          </p:nvPr>
        </p:nvSpPr>
        <p:spPr>
          <a:xfrm>
            <a:off x="323850" y="476250"/>
            <a:ext cx="8229600" cy="1143000"/>
          </a:xfrm>
        </p:spPr>
        <p:txBody>
          <a:bodyPr/>
          <a:lstStyle/>
          <a:p>
            <a:r>
              <a:rPr lang="es-CL" sz="2000" b="1" i="1" smtClean="0">
                <a:latin typeface="Times New Roman" pitchFamily="18" charset="0"/>
              </a:rPr>
              <a:t>Algunos ejemplos resueltos:</a:t>
            </a:r>
            <a:endParaRPr lang="es-ES" sz="2000" b="1" i="1" smtClean="0">
              <a:latin typeface="Times New Roman" pitchFamily="18" charset="0"/>
            </a:endParaRPr>
          </a:p>
        </p:txBody>
      </p:sp>
      <p:sp>
        <p:nvSpPr>
          <p:cNvPr id="11267" name="Rectangle 3"/>
          <p:cNvSpPr>
            <a:spLocks noGrp="1"/>
          </p:cNvSpPr>
          <p:nvPr>
            <p:ph type="body" idx="4294967295"/>
          </p:nvPr>
        </p:nvSpPr>
        <p:spPr>
          <a:xfrm>
            <a:off x="684213" y="1484313"/>
            <a:ext cx="7559675" cy="4597400"/>
          </a:xfrm>
        </p:spPr>
        <p:txBody>
          <a:bodyPr/>
          <a:lstStyle/>
          <a:p>
            <a:pPr algn="just">
              <a:lnSpc>
                <a:spcPct val="90000"/>
              </a:lnSpc>
              <a:buFont typeface="Arial" charset="0"/>
              <a:buNone/>
              <a:defRPr/>
            </a:pPr>
            <a:r>
              <a:rPr lang="es-CL" sz="1400" b="1" dirty="0" smtClean="0">
                <a:latin typeface="Times New Roman" pitchFamily="18" charset="0"/>
              </a:rPr>
              <a:t>Ejemplo1: </a:t>
            </a:r>
          </a:p>
          <a:p>
            <a:pPr algn="just">
              <a:lnSpc>
                <a:spcPct val="90000"/>
              </a:lnSpc>
              <a:buFont typeface="Arial" charset="0"/>
              <a:buNone/>
              <a:defRPr/>
            </a:pPr>
            <a:r>
              <a:rPr lang="es-CL" sz="1400" b="1" dirty="0" smtClean="0">
                <a:latin typeface="Times New Roman" pitchFamily="18" charset="0"/>
              </a:rPr>
              <a:t>         </a:t>
            </a:r>
            <a:r>
              <a:rPr lang="es-CL" sz="1400" dirty="0" smtClean="0">
                <a:latin typeface="Times New Roman" pitchFamily="18" charset="0"/>
              </a:rPr>
              <a:t>Los hermanos </a:t>
            </a:r>
            <a:r>
              <a:rPr lang="es-CL" sz="1400" dirty="0" err="1" smtClean="0">
                <a:latin typeface="Times New Roman" pitchFamily="18" charset="0"/>
              </a:rPr>
              <a:t>Jim</a:t>
            </a:r>
            <a:r>
              <a:rPr lang="es-CL" sz="1400" dirty="0" smtClean="0">
                <a:latin typeface="Times New Roman" pitchFamily="18" charset="0"/>
              </a:rPr>
              <a:t> y </a:t>
            </a:r>
            <a:r>
              <a:rPr lang="es-CL" sz="1400" dirty="0" err="1" smtClean="0">
                <a:latin typeface="Times New Roman" pitchFamily="18" charset="0"/>
              </a:rPr>
              <a:t>Gaylord</a:t>
            </a:r>
            <a:r>
              <a:rPr lang="es-CL" sz="1400" dirty="0" smtClean="0">
                <a:latin typeface="Times New Roman" pitchFamily="18" charset="0"/>
              </a:rPr>
              <a:t> Perry fueron dos lanzadores destacados en las ligas mayores durante las últimas décadas. Juntos ganaron 529 juegos. </a:t>
            </a:r>
            <a:r>
              <a:rPr lang="es-CL" sz="1400" dirty="0" err="1" smtClean="0">
                <a:latin typeface="Times New Roman" pitchFamily="18" charset="0"/>
              </a:rPr>
              <a:t>Gaylord</a:t>
            </a:r>
            <a:r>
              <a:rPr lang="es-CL" sz="1400" dirty="0" smtClean="0">
                <a:latin typeface="Times New Roman" pitchFamily="18" charset="0"/>
              </a:rPr>
              <a:t> ganó 99 juegos más que </a:t>
            </a:r>
            <a:r>
              <a:rPr lang="es-CL" sz="1400" dirty="0" err="1" smtClean="0">
                <a:latin typeface="Times New Roman" pitchFamily="18" charset="0"/>
              </a:rPr>
              <a:t>Jim</a:t>
            </a:r>
            <a:r>
              <a:rPr lang="es-CL" sz="1400" dirty="0" smtClean="0">
                <a:latin typeface="Times New Roman" pitchFamily="18" charset="0"/>
              </a:rPr>
              <a:t>. ¿Cuántos juegos ganó cada uno de los hermanos?</a:t>
            </a:r>
          </a:p>
          <a:p>
            <a:pPr algn="just">
              <a:lnSpc>
                <a:spcPct val="90000"/>
              </a:lnSpc>
              <a:buFont typeface="Arial" charset="0"/>
              <a:buNone/>
              <a:defRPr/>
            </a:pPr>
            <a:endParaRPr lang="es-CL" sz="1400" dirty="0" smtClean="0">
              <a:latin typeface="Times New Roman" pitchFamily="18" charset="0"/>
            </a:endParaRPr>
          </a:p>
          <a:p>
            <a:pPr algn="just">
              <a:lnSpc>
                <a:spcPct val="90000"/>
              </a:lnSpc>
              <a:buFont typeface="Arial" charset="0"/>
              <a:buNone/>
              <a:defRPr/>
            </a:pPr>
            <a:r>
              <a:rPr lang="es-CL" sz="1400" b="1" dirty="0" smtClean="0">
                <a:latin typeface="Times New Roman" pitchFamily="18" charset="0"/>
              </a:rPr>
              <a:t>Solución:</a:t>
            </a:r>
          </a:p>
          <a:p>
            <a:pPr marL="360363" algn="just">
              <a:lnSpc>
                <a:spcPct val="90000"/>
              </a:lnSpc>
              <a:buFont typeface="Arial" charset="0"/>
              <a:buNone/>
              <a:defRPr/>
            </a:pPr>
            <a:r>
              <a:rPr lang="es-CL" sz="1400" dirty="0" smtClean="0">
                <a:latin typeface="Times New Roman" pitchFamily="18" charset="0"/>
              </a:rPr>
              <a:t>         Se debe determinar el número de juegos ganados por cada uno de los hermanos y seleccionar una variable para representar el número de victorias de cada uno de ellos.</a:t>
            </a:r>
          </a:p>
          <a:p>
            <a:pPr marL="360363" algn="just">
              <a:lnSpc>
                <a:spcPct val="90000"/>
              </a:lnSpc>
              <a:buFont typeface="Arial" charset="0"/>
              <a:buNone/>
              <a:defRPr/>
            </a:pPr>
            <a:r>
              <a:rPr lang="es-CL" sz="1400" dirty="0" smtClean="0">
                <a:latin typeface="Times New Roman" pitchFamily="18" charset="0"/>
              </a:rPr>
              <a:t>         Sea  j  el número de victorias de </a:t>
            </a:r>
            <a:r>
              <a:rPr lang="es-CL" sz="1400" dirty="0" err="1" smtClean="0">
                <a:latin typeface="Times New Roman" pitchFamily="18" charset="0"/>
              </a:rPr>
              <a:t>Jim</a:t>
            </a:r>
            <a:r>
              <a:rPr lang="es-CL" sz="1400" dirty="0" smtClean="0">
                <a:latin typeface="Times New Roman" pitchFamily="18" charset="0"/>
              </a:rPr>
              <a:t>, entonces el número de victorias de </a:t>
            </a:r>
            <a:r>
              <a:rPr lang="es-CL" sz="1400" dirty="0" err="1" smtClean="0">
                <a:latin typeface="Times New Roman" pitchFamily="18" charset="0"/>
              </a:rPr>
              <a:t>Gaylord</a:t>
            </a:r>
            <a:r>
              <a:rPr lang="es-CL" sz="1400" dirty="0" smtClean="0">
                <a:latin typeface="Times New Roman" pitchFamily="18" charset="0"/>
              </a:rPr>
              <a:t>  es  j + 99</a:t>
            </a:r>
          </a:p>
          <a:p>
            <a:pPr algn="just">
              <a:lnSpc>
                <a:spcPct val="90000"/>
              </a:lnSpc>
              <a:buFont typeface="Arial" charset="0"/>
              <a:buNone/>
              <a:defRPr/>
            </a:pPr>
            <a:endParaRPr lang="es-CL" sz="1400" dirty="0" smtClean="0">
              <a:latin typeface="Times New Roman" pitchFamily="18" charset="0"/>
            </a:endParaRPr>
          </a:p>
          <a:p>
            <a:pPr algn="just">
              <a:lnSpc>
                <a:spcPct val="90000"/>
              </a:lnSpc>
              <a:buFont typeface="Arial" charset="0"/>
              <a:buNone/>
              <a:defRPr/>
            </a:pPr>
            <a:r>
              <a:rPr lang="es-CL" sz="1400" dirty="0" smtClean="0">
                <a:latin typeface="Times New Roman" pitchFamily="18" charset="0"/>
              </a:rPr>
              <a:t>        Como ambos hermanos juntos ganaron 529 juegos, entonces:</a:t>
            </a:r>
          </a:p>
          <a:p>
            <a:pPr>
              <a:lnSpc>
                <a:spcPct val="90000"/>
              </a:lnSpc>
              <a:buFont typeface="Arial" charset="0"/>
              <a:buNone/>
              <a:defRPr/>
            </a:pPr>
            <a:r>
              <a:rPr lang="es-CL" sz="1400" dirty="0" smtClean="0">
                <a:latin typeface="Times New Roman" pitchFamily="18" charset="0"/>
              </a:rPr>
              <a:t>           victorias de </a:t>
            </a:r>
            <a:r>
              <a:rPr lang="es-CL" sz="1400" dirty="0" err="1" smtClean="0">
                <a:latin typeface="Times New Roman" pitchFamily="18" charset="0"/>
              </a:rPr>
              <a:t>Jim</a:t>
            </a:r>
            <a:r>
              <a:rPr lang="es-CL" sz="1400" dirty="0" smtClean="0">
                <a:latin typeface="Times New Roman" pitchFamily="18" charset="0"/>
              </a:rPr>
              <a:t>   +  victorias de </a:t>
            </a:r>
            <a:r>
              <a:rPr lang="es-CL" sz="1400" dirty="0" err="1" smtClean="0">
                <a:latin typeface="Times New Roman" pitchFamily="18" charset="0"/>
              </a:rPr>
              <a:t>Gaylord</a:t>
            </a:r>
            <a:r>
              <a:rPr lang="es-CL" sz="1400" dirty="0" smtClean="0">
                <a:latin typeface="Times New Roman" pitchFamily="18" charset="0"/>
              </a:rPr>
              <a:t>  =  529</a:t>
            </a:r>
          </a:p>
          <a:p>
            <a:pPr>
              <a:lnSpc>
                <a:spcPct val="90000"/>
              </a:lnSpc>
              <a:buFont typeface="Arial" charset="0"/>
              <a:buNone/>
              <a:defRPr/>
            </a:pPr>
            <a:r>
              <a:rPr lang="es-CL" sz="1400" dirty="0" smtClean="0">
                <a:latin typeface="Times New Roman" pitchFamily="18" charset="0"/>
              </a:rPr>
              <a:t>                                               j     +  ( j + 99 )       =  529</a:t>
            </a:r>
          </a:p>
          <a:p>
            <a:pPr>
              <a:lnSpc>
                <a:spcPct val="90000"/>
              </a:lnSpc>
              <a:buFont typeface="Arial" charset="0"/>
              <a:buNone/>
              <a:defRPr/>
            </a:pPr>
            <a:r>
              <a:rPr lang="es-CL" sz="1400" dirty="0" smtClean="0">
                <a:latin typeface="Times New Roman" pitchFamily="18" charset="0"/>
              </a:rPr>
              <a:t>           de donde:                                               2j  =  430</a:t>
            </a:r>
          </a:p>
          <a:p>
            <a:pPr>
              <a:lnSpc>
                <a:spcPct val="90000"/>
              </a:lnSpc>
              <a:buFont typeface="Arial" charset="0"/>
              <a:buNone/>
              <a:defRPr/>
            </a:pPr>
            <a:r>
              <a:rPr lang="es-CL" sz="1400" dirty="0" smtClean="0">
                <a:latin typeface="Times New Roman" pitchFamily="18" charset="0"/>
              </a:rPr>
              <a:t>                                                                           j  =  215</a:t>
            </a:r>
          </a:p>
          <a:p>
            <a:pPr>
              <a:lnSpc>
                <a:spcPct val="90000"/>
              </a:lnSpc>
              <a:buFont typeface="Arial" charset="0"/>
              <a:buNone/>
              <a:defRPr/>
            </a:pPr>
            <a:endParaRPr lang="es-CL" sz="1400" dirty="0" smtClean="0">
              <a:latin typeface="Times New Roman" pitchFamily="18" charset="0"/>
            </a:endParaRPr>
          </a:p>
          <a:p>
            <a:pPr>
              <a:lnSpc>
                <a:spcPct val="90000"/>
              </a:lnSpc>
              <a:buFont typeface="Arial" charset="0"/>
              <a:buNone/>
              <a:defRPr/>
            </a:pPr>
            <a:r>
              <a:rPr lang="es-CL" sz="1400" dirty="0" smtClean="0">
                <a:latin typeface="Times New Roman" pitchFamily="18" charset="0"/>
              </a:rPr>
              <a:t>         </a:t>
            </a:r>
            <a:r>
              <a:rPr lang="es-CL" sz="1400" dirty="0" err="1" smtClean="0">
                <a:latin typeface="Times New Roman" pitchFamily="18" charset="0"/>
              </a:rPr>
              <a:t>Jim</a:t>
            </a:r>
            <a:r>
              <a:rPr lang="es-CL" sz="1400" dirty="0" smtClean="0">
                <a:latin typeface="Times New Roman" pitchFamily="18" charset="0"/>
              </a:rPr>
              <a:t> ganó 215 juegos y </a:t>
            </a:r>
            <a:r>
              <a:rPr lang="es-CL" sz="1400" dirty="0" err="1" smtClean="0">
                <a:latin typeface="Times New Roman" pitchFamily="18" charset="0"/>
              </a:rPr>
              <a:t>Gaylord</a:t>
            </a:r>
            <a:r>
              <a:rPr lang="es-CL" sz="1400" dirty="0" smtClean="0">
                <a:latin typeface="Times New Roman" pitchFamily="18" charset="0"/>
              </a:rPr>
              <a:t>, por tanto ganó j + 99 = 215 + 99 = 314 jugos</a:t>
            </a:r>
          </a:p>
          <a:p>
            <a:pPr>
              <a:lnSpc>
                <a:spcPct val="90000"/>
              </a:lnSpc>
              <a:buFont typeface="Arial" charset="0"/>
              <a:buNone/>
              <a:defRPr/>
            </a:pPr>
            <a:r>
              <a:rPr lang="es-CL" sz="1400" dirty="0" smtClean="0">
                <a:latin typeface="Times New Roman" pitchFamily="18" charset="0"/>
              </a:rPr>
              <a:t>	Al comprobar, se puede verificar que  314 es 99 más que 315 y la suma de 314 y 215 es 529 ; por tanto la respuesta encontrada es correcta.</a:t>
            </a:r>
          </a:p>
          <a:p>
            <a:pPr>
              <a:lnSpc>
                <a:spcPct val="90000"/>
              </a:lnSpc>
              <a:buFont typeface="Arial" charset="0"/>
              <a:buNone/>
              <a:defRPr/>
            </a:pPr>
            <a:endParaRPr lang="es-CL" sz="1400" dirty="0" smtClean="0">
              <a:latin typeface="Times New Roman" pitchFamily="18" charset="0"/>
            </a:endParaRPr>
          </a:p>
          <a:p>
            <a:pPr algn="just">
              <a:lnSpc>
                <a:spcPct val="90000"/>
              </a:lnSpc>
              <a:buFont typeface="Arial" charset="0"/>
              <a:buNone/>
              <a:defRPr/>
            </a:pPr>
            <a:endParaRPr lang="es-CL" sz="1400" dirty="0" smtClean="0">
              <a:latin typeface="Times New Roman" pitchFamily="18" charset="0"/>
            </a:endParaRPr>
          </a:p>
          <a:p>
            <a:pPr algn="just">
              <a:lnSpc>
                <a:spcPct val="90000"/>
              </a:lnSpc>
              <a:buFont typeface="Arial" charset="0"/>
              <a:buNone/>
              <a:defRPr/>
            </a:pPr>
            <a:endParaRPr lang="es-CL" sz="1400" dirty="0" smtClean="0">
              <a:latin typeface="Times New Roman" pitchFamily="18" charset="0"/>
            </a:endParaRPr>
          </a:p>
          <a:p>
            <a:pPr algn="just">
              <a:lnSpc>
                <a:spcPct val="90000"/>
              </a:lnSpc>
              <a:buFont typeface="Arial" charset="0"/>
              <a:buNone/>
              <a:defRPr/>
            </a:pPr>
            <a:endParaRPr lang="es-CL" sz="1400" dirty="0" smtClean="0">
              <a:latin typeface="Times New Roman" pitchFamily="18" charset="0"/>
            </a:endParaRPr>
          </a:p>
          <a:p>
            <a:pPr algn="just">
              <a:lnSpc>
                <a:spcPct val="90000"/>
              </a:lnSpc>
              <a:buFont typeface="Arial" charset="0"/>
              <a:buNone/>
              <a:defRPr/>
            </a:pPr>
            <a:endParaRPr lang="es-CL" sz="1400" b="1" dirty="0" smtClean="0">
              <a:latin typeface="Times New Roman" pitchFamily="18" charset="0"/>
            </a:endParaRPr>
          </a:p>
          <a:p>
            <a:pPr algn="just">
              <a:lnSpc>
                <a:spcPct val="90000"/>
              </a:lnSpc>
              <a:buFont typeface="Arial" charset="0"/>
              <a:buNone/>
              <a:defRPr/>
            </a:pPr>
            <a:endParaRPr lang="es-ES" sz="1400" b="1" dirty="0" smtClean="0">
              <a:latin typeface="Times New Roman" pitchFamily="18" charset="0"/>
            </a:endParaRPr>
          </a:p>
        </p:txBody>
      </p:sp>
      <p:grpSp>
        <p:nvGrpSpPr>
          <p:cNvPr id="11268" name="3 Grupo"/>
          <p:cNvGrpSpPr>
            <a:grpSpLocks/>
          </p:cNvGrpSpPr>
          <p:nvPr/>
        </p:nvGrpSpPr>
        <p:grpSpPr bwMode="auto">
          <a:xfrm>
            <a:off x="0" y="0"/>
            <a:ext cx="9144000" cy="6858000"/>
            <a:chOff x="0" y="0"/>
            <a:chExt cx="9144000" cy="6858000"/>
          </a:xfrm>
        </p:grpSpPr>
        <p:pic>
          <p:nvPicPr>
            <p:cNvPr id="11269" name="4 Imagen" descr="facultad de ingenieria.jpg"/>
            <p:cNvPicPr>
              <a:picLocks noChangeAspect="1"/>
            </p:cNvPicPr>
            <p:nvPr/>
          </p:nvPicPr>
          <p:blipFill>
            <a:blip r:embed="rId2"/>
            <a:srcRect/>
            <a:stretch>
              <a:fillRect/>
            </a:stretch>
          </p:blipFill>
          <p:spPr bwMode="auto">
            <a:xfrm>
              <a:off x="0" y="0"/>
              <a:ext cx="2123728" cy="897836"/>
            </a:xfrm>
            <a:prstGeom prst="rect">
              <a:avLst/>
            </a:prstGeom>
            <a:noFill/>
            <a:ln w="9525">
              <a:noFill/>
              <a:miter lim="800000"/>
              <a:headEnd/>
              <a:tailEnd/>
            </a:ln>
          </p:spPr>
        </p:pic>
        <p:sp>
          <p:nvSpPr>
            <p:cNvPr id="6" name="5 Rectángulo"/>
            <p:cNvSpPr/>
            <p:nvPr/>
          </p:nvSpPr>
          <p:spPr>
            <a:xfrm>
              <a:off x="0" y="6453336"/>
              <a:ext cx="9144000" cy="404664"/>
            </a:xfrm>
            <a:prstGeom prst="rect">
              <a:avLst/>
            </a:prstGeom>
            <a:solidFill>
              <a:srgbClr val="4C967D"/>
            </a:solidFill>
            <a:ln>
              <a:solidFill>
                <a:srgbClr val="4C967D"/>
              </a:solidFill>
            </a:ln>
          </p:spPr>
          <p:style>
            <a:lnRef idx="1">
              <a:schemeClr val="accent3"/>
            </a:lnRef>
            <a:fillRef idx="3">
              <a:schemeClr val="accent3"/>
            </a:fillRef>
            <a:effectRef idx="2">
              <a:schemeClr val="accent3"/>
            </a:effectRef>
            <a:fontRef idx="minor">
              <a:schemeClr val="lt1"/>
            </a:fontRef>
          </p:style>
          <p:txBody>
            <a:bodyPr anchor="ctr"/>
            <a:lstStyle>
              <a:defPPr>
                <a:defRPr lang="es-E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s-ES"/>
            </a:p>
          </p:txBody>
        </p:sp>
        <p:sp>
          <p:nvSpPr>
            <p:cNvPr id="11271" name="6 CuadroTexto"/>
            <p:cNvSpPr txBox="1">
              <a:spLocks noChangeArrowheads="1"/>
            </p:cNvSpPr>
            <p:nvPr/>
          </p:nvSpPr>
          <p:spPr bwMode="auto">
            <a:xfrm>
              <a:off x="0" y="6488668"/>
              <a:ext cx="3044423" cy="369332"/>
            </a:xfrm>
            <a:prstGeom prst="rect">
              <a:avLst/>
            </a:prstGeom>
            <a:noFill/>
            <a:ln w="9525">
              <a:noFill/>
              <a:miter lim="800000"/>
              <a:headEnd/>
              <a:tailEnd/>
            </a:ln>
          </p:spPr>
          <p:txBody>
            <a:bodyPr wrap="none">
              <a:spAutoFit/>
            </a:bodyPr>
            <a:lstStyle/>
            <a:p>
              <a:r>
                <a:rPr lang="es-CL" sz="1800">
                  <a:solidFill>
                    <a:schemeClr val="bg1"/>
                  </a:solidFill>
                  <a:latin typeface="CG Omega" pitchFamily="34" charset="0"/>
                </a:rPr>
                <a:t>Instituto de Ciencias Básicas</a:t>
              </a:r>
              <a:endParaRPr lang="es-ES" sz="1800">
                <a:solidFill>
                  <a:schemeClr val="bg1"/>
                </a:solidFill>
                <a:latin typeface="CG Omega" pitchFamily="34" charset="0"/>
              </a:endParaRPr>
            </a:p>
          </p:txBody>
        </p:sp>
        <p:sp>
          <p:nvSpPr>
            <p:cNvPr id="11272" name="7 CuadroTexto"/>
            <p:cNvSpPr txBox="1">
              <a:spLocks noChangeArrowheads="1"/>
            </p:cNvSpPr>
            <p:nvPr/>
          </p:nvSpPr>
          <p:spPr bwMode="auto">
            <a:xfrm>
              <a:off x="5580112" y="6488668"/>
              <a:ext cx="3467616" cy="369332"/>
            </a:xfrm>
            <a:prstGeom prst="rect">
              <a:avLst/>
            </a:prstGeom>
            <a:noFill/>
            <a:ln w="9525">
              <a:noFill/>
              <a:miter lim="800000"/>
              <a:headEnd/>
              <a:tailEnd/>
            </a:ln>
          </p:spPr>
          <p:txBody>
            <a:bodyPr wrap="none">
              <a:spAutoFit/>
            </a:bodyPr>
            <a:lstStyle/>
            <a:p>
              <a:r>
                <a:rPr lang="es-CL" sz="1800">
                  <a:solidFill>
                    <a:schemeClr val="bg1"/>
                  </a:solidFill>
                  <a:latin typeface="CG Omega" pitchFamily="34" charset="0"/>
                </a:rPr>
                <a:t>CURSO DE NIVELACIÓN 2012</a:t>
              </a:r>
              <a:endParaRPr lang="es-ES" sz="1800">
                <a:solidFill>
                  <a:schemeClr val="bg1"/>
                </a:solidFill>
                <a:latin typeface="CG Omega" pitchFamily="34" charset="0"/>
              </a:endParaRPr>
            </a:p>
          </p:txBody>
        </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p:cNvSpPr>
          <p:nvPr>
            <p:ph type="body" sz="half" idx="4294967295"/>
          </p:nvPr>
        </p:nvSpPr>
        <p:spPr>
          <a:xfrm>
            <a:off x="719138" y="763588"/>
            <a:ext cx="7813675" cy="5473700"/>
          </a:xfrm>
        </p:spPr>
        <p:txBody>
          <a:bodyPr/>
          <a:lstStyle/>
          <a:p>
            <a:pPr>
              <a:lnSpc>
                <a:spcPct val="80000"/>
              </a:lnSpc>
              <a:buFont typeface="Arial" charset="0"/>
              <a:buNone/>
            </a:pPr>
            <a:endParaRPr lang="es-CL" sz="1400" b="1" smtClean="0">
              <a:latin typeface="Times New Roman" pitchFamily="18" charset="0"/>
            </a:endParaRPr>
          </a:p>
          <a:p>
            <a:pPr>
              <a:lnSpc>
                <a:spcPct val="80000"/>
              </a:lnSpc>
              <a:buFont typeface="Arial" charset="0"/>
              <a:buNone/>
            </a:pPr>
            <a:r>
              <a:rPr lang="es-CL" sz="1400" b="1" smtClean="0">
                <a:latin typeface="Times New Roman" pitchFamily="18" charset="0"/>
              </a:rPr>
              <a:t>Ejemplo 2 :</a:t>
            </a:r>
          </a:p>
          <a:p>
            <a:pPr>
              <a:lnSpc>
                <a:spcPct val="80000"/>
              </a:lnSpc>
              <a:buFont typeface="Arial" charset="0"/>
              <a:buNone/>
            </a:pPr>
            <a:r>
              <a:rPr lang="es-CL" sz="1400" smtClean="0">
                <a:latin typeface="Times New Roman" pitchFamily="18" charset="0"/>
              </a:rPr>
              <a:t>         La longitud de una</a:t>
            </a:r>
            <a:r>
              <a:rPr lang="es-CL" sz="1400" b="1" smtClean="0">
                <a:latin typeface="Times New Roman" pitchFamily="18" charset="0"/>
              </a:rPr>
              <a:t> </a:t>
            </a:r>
            <a:r>
              <a:rPr lang="es-CL" sz="1400" smtClean="0">
                <a:latin typeface="Times New Roman" pitchFamily="18" charset="0"/>
              </a:rPr>
              <a:t>etiqueta de forma rectangular es un centímetro más que el doble del ancho. El perímetro es de 110 centímetros. Encuentre la longitud y el ancho de la etiqueta.</a:t>
            </a:r>
          </a:p>
          <a:p>
            <a:pPr>
              <a:lnSpc>
                <a:spcPct val="80000"/>
              </a:lnSpc>
              <a:buFont typeface="Arial" charset="0"/>
              <a:buNone/>
            </a:pPr>
            <a:endParaRPr lang="es-CL" sz="1400" smtClean="0">
              <a:latin typeface="Times New Roman" pitchFamily="18" charset="0"/>
            </a:endParaRPr>
          </a:p>
          <a:p>
            <a:pPr>
              <a:lnSpc>
                <a:spcPct val="80000"/>
              </a:lnSpc>
              <a:buFont typeface="Arial" charset="0"/>
              <a:buNone/>
            </a:pPr>
            <a:r>
              <a:rPr lang="es-CL" sz="1400" b="1" smtClean="0">
                <a:latin typeface="Times New Roman" pitchFamily="18" charset="0"/>
              </a:rPr>
              <a:t>Solución:</a:t>
            </a:r>
          </a:p>
          <a:p>
            <a:pPr>
              <a:lnSpc>
                <a:spcPct val="80000"/>
              </a:lnSpc>
              <a:buFont typeface="Arial" charset="0"/>
              <a:buNone/>
            </a:pPr>
            <a:r>
              <a:rPr lang="es-CL" sz="1400" smtClean="0">
                <a:latin typeface="Times New Roman" pitchFamily="18" charset="0"/>
              </a:rPr>
              <a:t>         Como se debe determinar la longitud y el ancho de la etiqueta, llamemos w al ancho de la etiqueta (en centímetros) y  por tanto  1 + 2w  representa la longitud. (dado que de acuerdo al enunciado del problema la longitud es 1 centímetro más que el doble del ancho).</a:t>
            </a:r>
          </a:p>
          <a:p>
            <a:pPr>
              <a:lnSpc>
                <a:spcPct val="80000"/>
              </a:lnSpc>
              <a:buFont typeface="Arial" charset="0"/>
              <a:buNone/>
            </a:pPr>
            <a:endParaRPr lang="es-CL" sz="1400" smtClean="0">
              <a:latin typeface="Times New Roman" pitchFamily="18" charset="0"/>
            </a:endParaRPr>
          </a:p>
          <a:p>
            <a:pPr>
              <a:lnSpc>
                <a:spcPct val="80000"/>
              </a:lnSpc>
              <a:buFont typeface="Arial" charset="0"/>
              <a:buNone/>
            </a:pPr>
            <a:endParaRPr lang="es-CL" sz="1400" smtClean="0">
              <a:latin typeface="Times New Roman" pitchFamily="18" charset="0"/>
            </a:endParaRPr>
          </a:p>
          <a:p>
            <a:pPr>
              <a:lnSpc>
                <a:spcPct val="80000"/>
              </a:lnSpc>
              <a:buFont typeface="Arial" charset="0"/>
              <a:buNone/>
            </a:pPr>
            <a:endParaRPr lang="es-CL" sz="1400" smtClean="0">
              <a:latin typeface="Times New Roman" pitchFamily="18" charset="0"/>
            </a:endParaRPr>
          </a:p>
          <a:p>
            <a:pPr>
              <a:lnSpc>
                <a:spcPct val="80000"/>
              </a:lnSpc>
              <a:buFont typeface="Arial" charset="0"/>
              <a:buNone/>
            </a:pPr>
            <a:endParaRPr lang="es-CL" sz="1400" smtClean="0">
              <a:latin typeface="Times New Roman" pitchFamily="18" charset="0"/>
            </a:endParaRPr>
          </a:p>
          <a:p>
            <a:pPr>
              <a:lnSpc>
                <a:spcPct val="80000"/>
              </a:lnSpc>
              <a:buFont typeface="Arial" charset="0"/>
              <a:buNone/>
            </a:pPr>
            <a:endParaRPr lang="es-CL" sz="1400" smtClean="0">
              <a:latin typeface="Times New Roman" pitchFamily="18" charset="0"/>
            </a:endParaRPr>
          </a:p>
          <a:p>
            <a:pPr>
              <a:lnSpc>
                <a:spcPct val="80000"/>
              </a:lnSpc>
              <a:buFont typeface="Arial" charset="0"/>
              <a:buNone/>
            </a:pPr>
            <a:endParaRPr lang="es-CL" sz="1400" smtClean="0">
              <a:latin typeface="Times New Roman" pitchFamily="18" charset="0"/>
            </a:endParaRPr>
          </a:p>
          <a:p>
            <a:pPr>
              <a:lnSpc>
                <a:spcPct val="80000"/>
              </a:lnSpc>
              <a:buFont typeface="Arial" charset="0"/>
              <a:buNone/>
            </a:pPr>
            <a:endParaRPr lang="es-CL" sz="1400" smtClean="0">
              <a:latin typeface="Times New Roman" pitchFamily="18" charset="0"/>
            </a:endParaRPr>
          </a:p>
          <a:p>
            <a:pPr>
              <a:lnSpc>
                <a:spcPct val="80000"/>
              </a:lnSpc>
              <a:buFont typeface="Arial" charset="0"/>
              <a:buNone/>
            </a:pPr>
            <a:endParaRPr lang="es-CL" sz="1400" smtClean="0">
              <a:latin typeface="Times New Roman" pitchFamily="18" charset="0"/>
            </a:endParaRPr>
          </a:p>
          <a:p>
            <a:pPr>
              <a:lnSpc>
                <a:spcPct val="80000"/>
              </a:lnSpc>
              <a:buFont typeface="Arial" charset="0"/>
              <a:buNone/>
            </a:pPr>
            <a:endParaRPr lang="es-CL" sz="1400" smtClean="0">
              <a:latin typeface="Times New Roman" pitchFamily="18" charset="0"/>
            </a:endParaRPr>
          </a:p>
          <a:p>
            <a:pPr>
              <a:lnSpc>
                <a:spcPct val="80000"/>
              </a:lnSpc>
              <a:buFont typeface="Arial" charset="0"/>
              <a:buNone/>
            </a:pPr>
            <a:r>
              <a:rPr lang="es-CL" sz="1400" smtClean="0">
                <a:latin typeface="Times New Roman" pitchFamily="18" charset="0"/>
              </a:rPr>
              <a:t>        Como el perímetro P de un rectángulo está dado por  P  = 2 veces el ancho + 2 veces el largo </a:t>
            </a:r>
          </a:p>
          <a:p>
            <a:pPr>
              <a:lnSpc>
                <a:spcPct val="80000"/>
              </a:lnSpc>
              <a:buFont typeface="Arial" charset="0"/>
              <a:buNone/>
            </a:pPr>
            <a:r>
              <a:rPr lang="es-CL" sz="1400" smtClean="0">
                <a:latin typeface="Times New Roman" pitchFamily="18" charset="0"/>
              </a:rPr>
              <a:t>        entonces:   2 w + 2(1 + 2 w) = 110 cms. Luego 2 w + 2 + 4 w  =  110  de donde   6w   =  108, en consecuencia  w  = 18 . Así el ancho de la etiqueta es 18 cms. ,y por lo tanto la  longitud es  </a:t>
            </a:r>
          </a:p>
          <a:p>
            <a:pPr>
              <a:lnSpc>
                <a:spcPct val="80000"/>
              </a:lnSpc>
              <a:buFont typeface="Arial" charset="0"/>
              <a:buNone/>
            </a:pPr>
            <a:endParaRPr lang="es-CL" sz="1400" smtClean="0">
              <a:latin typeface="Times New Roman" pitchFamily="18" charset="0"/>
            </a:endParaRPr>
          </a:p>
          <a:p>
            <a:pPr algn="ctr">
              <a:lnSpc>
                <a:spcPct val="80000"/>
              </a:lnSpc>
              <a:buFont typeface="Arial" charset="0"/>
              <a:buNone/>
            </a:pPr>
            <a:r>
              <a:rPr lang="es-CL" sz="1400" smtClean="0">
                <a:latin typeface="Times New Roman" pitchFamily="18" charset="0"/>
              </a:rPr>
              <a:t>  1  + 2 w = 1 + 2 (18) = 37 cms.</a:t>
            </a:r>
          </a:p>
          <a:p>
            <a:pPr>
              <a:lnSpc>
                <a:spcPct val="80000"/>
              </a:lnSpc>
              <a:buFont typeface="Arial" charset="0"/>
              <a:buNone/>
            </a:pPr>
            <a:endParaRPr lang="es-CL" sz="1400" smtClean="0">
              <a:latin typeface="Times New Roman" pitchFamily="18" charset="0"/>
            </a:endParaRPr>
          </a:p>
          <a:p>
            <a:pPr>
              <a:lnSpc>
                <a:spcPct val="80000"/>
              </a:lnSpc>
              <a:buFont typeface="Arial" charset="0"/>
              <a:buNone/>
            </a:pPr>
            <a:r>
              <a:rPr lang="es-CL" sz="1400" smtClean="0">
                <a:latin typeface="Times New Roman" pitchFamily="18" charset="0"/>
              </a:rPr>
              <a:t>       Se puede comprobar que 37 es 1 más que el doble de 18 y que  2(37) + 2(18) = 110 por tanto la respuesta obtenida es correcta.</a:t>
            </a:r>
          </a:p>
          <a:p>
            <a:pPr>
              <a:lnSpc>
                <a:spcPct val="80000"/>
              </a:lnSpc>
              <a:buFont typeface="Arial" charset="0"/>
              <a:buNone/>
            </a:pPr>
            <a:r>
              <a:rPr lang="es-CL" sz="1400" smtClean="0">
                <a:latin typeface="Times New Roman" pitchFamily="18" charset="0"/>
              </a:rPr>
              <a:t> </a:t>
            </a:r>
            <a:endParaRPr lang="es-ES" sz="1400" smtClean="0">
              <a:latin typeface="Times New Roman" pitchFamily="18" charset="0"/>
            </a:endParaRPr>
          </a:p>
        </p:txBody>
      </p:sp>
      <p:pic>
        <p:nvPicPr>
          <p:cNvPr id="12291" name="Picture 10"/>
          <p:cNvPicPr>
            <a:picLocks noChangeAspect="1" noChangeArrowheads="1"/>
          </p:cNvPicPr>
          <p:nvPr/>
        </p:nvPicPr>
        <p:blipFill>
          <a:blip r:embed="rId2"/>
          <a:srcRect/>
          <a:stretch>
            <a:fillRect/>
          </a:stretch>
        </p:blipFill>
        <p:spPr bwMode="auto">
          <a:xfrm>
            <a:off x="2916238" y="2822575"/>
            <a:ext cx="2447925" cy="1470025"/>
          </a:xfrm>
          <a:prstGeom prst="rect">
            <a:avLst/>
          </a:prstGeom>
          <a:noFill/>
          <a:ln w="9525">
            <a:noFill/>
            <a:miter lim="800000"/>
            <a:headEnd/>
            <a:tailEnd/>
          </a:ln>
        </p:spPr>
      </p:pic>
      <p:grpSp>
        <p:nvGrpSpPr>
          <p:cNvPr id="12292" name="3 Grupo"/>
          <p:cNvGrpSpPr>
            <a:grpSpLocks/>
          </p:cNvGrpSpPr>
          <p:nvPr/>
        </p:nvGrpSpPr>
        <p:grpSpPr bwMode="auto">
          <a:xfrm>
            <a:off x="0" y="0"/>
            <a:ext cx="9144000" cy="6858000"/>
            <a:chOff x="0" y="0"/>
            <a:chExt cx="9144000" cy="6858000"/>
          </a:xfrm>
        </p:grpSpPr>
        <p:pic>
          <p:nvPicPr>
            <p:cNvPr id="12293" name="4 Imagen" descr="facultad de ingenieria.jpg"/>
            <p:cNvPicPr>
              <a:picLocks noChangeAspect="1"/>
            </p:cNvPicPr>
            <p:nvPr/>
          </p:nvPicPr>
          <p:blipFill>
            <a:blip r:embed="rId3"/>
            <a:srcRect/>
            <a:stretch>
              <a:fillRect/>
            </a:stretch>
          </p:blipFill>
          <p:spPr bwMode="auto">
            <a:xfrm>
              <a:off x="0" y="0"/>
              <a:ext cx="2123728" cy="897836"/>
            </a:xfrm>
            <a:prstGeom prst="rect">
              <a:avLst/>
            </a:prstGeom>
            <a:noFill/>
            <a:ln w="9525">
              <a:noFill/>
              <a:miter lim="800000"/>
              <a:headEnd/>
              <a:tailEnd/>
            </a:ln>
          </p:spPr>
        </p:pic>
        <p:sp>
          <p:nvSpPr>
            <p:cNvPr id="6" name="5 Rectángulo"/>
            <p:cNvSpPr/>
            <p:nvPr/>
          </p:nvSpPr>
          <p:spPr>
            <a:xfrm>
              <a:off x="0" y="6453336"/>
              <a:ext cx="9144000" cy="404664"/>
            </a:xfrm>
            <a:prstGeom prst="rect">
              <a:avLst/>
            </a:prstGeom>
            <a:solidFill>
              <a:srgbClr val="4C967D"/>
            </a:solidFill>
            <a:ln>
              <a:solidFill>
                <a:srgbClr val="4C967D"/>
              </a:solidFill>
            </a:ln>
          </p:spPr>
          <p:style>
            <a:lnRef idx="1">
              <a:schemeClr val="accent3"/>
            </a:lnRef>
            <a:fillRef idx="3">
              <a:schemeClr val="accent3"/>
            </a:fillRef>
            <a:effectRef idx="2">
              <a:schemeClr val="accent3"/>
            </a:effectRef>
            <a:fontRef idx="minor">
              <a:schemeClr val="lt1"/>
            </a:fontRef>
          </p:style>
          <p:txBody>
            <a:bodyPr anchor="ctr"/>
            <a:lstStyle>
              <a:defPPr>
                <a:defRPr lang="es-E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s-ES"/>
            </a:p>
          </p:txBody>
        </p:sp>
        <p:sp>
          <p:nvSpPr>
            <p:cNvPr id="12295" name="6 CuadroTexto"/>
            <p:cNvSpPr txBox="1">
              <a:spLocks noChangeArrowheads="1"/>
            </p:cNvSpPr>
            <p:nvPr/>
          </p:nvSpPr>
          <p:spPr bwMode="auto">
            <a:xfrm>
              <a:off x="0" y="6488668"/>
              <a:ext cx="3044423" cy="369332"/>
            </a:xfrm>
            <a:prstGeom prst="rect">
              <a:avLst/>
            </a:prstGeom>
            <a:noFill/>
            <a:ln w="9525">
              <a:noFill/>
              <a:miter lim="800000"/>
              <a:headEnd/>
              <a:tailEnd/>
            </a:ln>
          </p:spPr>
          <p:txBody>
            <a:bodyPr wrap="none">
              <a:spAutoFit/>
            </a:bodyPr>
            <a:lstStyle/>
            <a:p>
              <a:r>
                <a:rPr lang="es-CL" sz="1800">
                  <a:solidFill>
                    <a:schemeClr val="bg1"/>
                  </a:solidFill>
                  <a:latin typeface="CG Omega" pitchFamily="34" charset="0"/>
                </a:rPr>
                <a:t>Instituto de Ciencias Básicas</a:t>
              </a:r>
              <a:endParaRPr lang="es-ES" sz="1800">
                <a:solidFill>
                  <a:schemeClr val="bg1"/>
                </a:solidFill>
                <a:latin typeface="CG Omega" pitchFamily="34" charset="0"/>
              </a:endParaRPr>
            </a:p>
          </p:txBody>
        </p:sp>
        <p:sp>
          <p:nvSpPr>
            <p:cNvPr id="12296" name="7 CuadroTexto"/>
            <p:cNvSpPr txBox="1">
              <a:spLocks noChangeArrowheads="1"/>
            </p:cNvSpPr>
            <p:nvPr/>
          </p:nvSpPr>
          <p:spPr bwMode="auto">
            <a:xfrm>
              <a:off x="5580112" y="6488668"/>
              <a:ext cx="3467616" cy="369332"/>
            </a:xfrm>
            <a:prstGeom prst="rect">
              <a:avLst/>
            </a:prstGeom>
            <a:noFill/>
            <a:ln w="9525">
              <a:noFill/>
              <a:miter lim="800000"/>
              <a:headEnd/>
              <a:tailEnd/>
            </a:ln>
          </p:spPr>
          <p:txBody>
            <a:bodyPr wrap="none">
              <a:spAutoFit/>
            </a:bodyPr>
            <a:lstStyle/>
            <a:p>
              <a:r>
                <a:rPr lang="es-CL" sz="1800">
                  <a:solidFill>
                    <a:schemeClr val="bg1"/>
                  </a:solidFill>
                  <a:latin typeface="CG Omega" pitchFamily="34" charset="0"/>
                </a:rPr>
                <a:t>CURSO DE NIVELACIÓN 2012</a:t>
              </a:r>
              <a:endParaRPr lang="es-ES" sz="1800">
                <a:solidFill>
                  <a:schemeClr val="bg1"/>
                </a:solidFill>
                <a:latin typeface="CG Omega" pitchFamily="34" charset="0"/>
              </a:endParaRPr>
            </a:p>
          </p:txBody>
        </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1" name="Rectangle 3"/>
          <p:cNvSpPr>
            <a:spLocks noGrp="1"/>
          </p:cNvSpPr>
          <p:nvPr>
            <p:ph type="body" sz="half" idx="4294967295"/>
          </p:nvPr>
        </p:nvSpPr>
        <p:spPr>
          <a:xfrm>
            <a:off x="468313" y="1125538"/>
            <a:ext cx="8208962" cy="4670425"/>
          </a:xfrm>
        </p:spPr>
        <p:txBody>
          <a:bodyPr/>
          <a:lstStyle/>
          <a:p>
            <a:pPr>
              <a:buFont typeface="Arial" charset="0"/>
              <a:buNone/>
            </a:pPr>
            <a:r>
              <a:rPr lang="es-CL" sz="1400" b="1" smtClean="0">
                <a:latin typeface="Times New Roman" pitchFamily="18" charset="0"/>
              </a:rPr>
              <a:t>Observación:.</a:t>
            </a:r>
          </a:p>
          <a:p>
            <a:pPr>
              <a:buFont typeface="Arial" charset="0"/>
              <a:buNone/>
            </a:pPr>
            <a:r>
              <a:rPr lang="es-CL" sz="1400" smtClean="0">
                <a:latin typeface="Times New Roman" pitchFamily="18" charset="0"/>
              </a:rPr>
              <a:t>        Con frecuencia se utilizan porcentajes en problemas que tratan con concentraciones o con tasas porcentuales. En general se multiplica la tasa porcentual por la cantidad total par obtener el porcentaje.</a:t>
            </a:r>
          </a:p>
          <a:p>
            <a:pPr>
              <a:buFont typeface="Arial" charset="0"/>
              <a:buNone/>
            </a:pPr>
            <a:r>
              <a:rPr lang="es-CL" sz="1400" smtClean="0">
                <a:latin typeface="Times New Roman" pitchFamily="18" charset="0"/>
              </a:rPr>
              <a:t>        Por ejemplo: </a:t>
            </a:r>
          </a:p>
          <a:p>
            <a:pPr>
              <a:buFont typeface="Arial" charset="0"/>
              <a:buNone/>
            </a:pPr>
            <a:endParaRPr lang="es-CL" sz="1400" smtClean="0">
              <a:latin typeface="Times New Roman" pitchFamily="18" charset="0"/>
            </a:endParaRPr>
          </a:p>
          <a:p>
            <a:r>
              <a:rPr lang="es-CL" sz="1400" smtClean="0">
                <a:latin typeface="Times New Roman" pitchFamily="18" charset="0"/>
              </a:rPr>
              <a:t>Si un químico tiene 40 litros de una solución de ácido al 35%, entonces, la    cantidad de ácido puro en la solución es:</a:t>
            </a:r>
          </a:p>
          <a:p>
            <a:endParaRPr lang="es-CL" sz="1400" smtClean="0">
              <a:latin typeface="Times New Roman" pitchFamily="18" charset="0"/>
            </a:endParaRPr>
          </a:p>
          <a:p>
            <a:endParaRPr lang="es-CL" sz="1400" smtClean="0">
              <a:latin typeface="Times New Roman" pitchFamily="18" charset="0"/>
            </a:endParaRPr>
          </a:p>
          <a:p>
            <a:endParaRPr lang="es-CL" sz="1400" smtClean="0">
              <a:latin typeface="Times New Roman" pitchFamily="18" charset="0"/>
            </a:endParaRPr>
          </a:p>
          <a:p>
            <a:endParaRPr lang="es-CL" sz="1400" smtClean="0">
              <a:latin typeface="Times New Roman" pitchFamily="18" charset="0"/>
            </a:endParaRPr>
          </a:p>
          <a:p>
            <a:r>
              <a:rPr lang="es-CL" sz="1400" smtClean="0">
                <a:latin typeface="Times New Roman" pitchFamily="18" charset="0"/>
              </a:rPr>
              <a:t>Si se invierten $1.300 durante un año al 7% de interés simple, la cantidad de interés devengado en el año es:</a:t>
            </a:r>
          </a:p>
          <a:p>
            <a:pPr>
              <a:buFont typeface="Arial" charset="0"/>
              <a:buNone/>
            </a:pPr>
            <a:r>
              <a:rPr lang="es-CL" sz="1400" smtClean="0">
                <a:latin typeface="Times New Roman" pitchFamily="18" charset="0"/>
              </a:rPr>
              <a:t>                 </a:t>
            </a:r>
            <a:endParaRPr lang="es-ES" sz="1400" smtClean="0">
              <a:latin typeface="Times New Roman" pitchFamily="18" charset="0"/>
            </a:endParaRPr>
          </a:p>
        </p:txBody>
      </p:sp>
      <p:graphicFrame>
        <p:nvGraphicFramePr>
          <p:cNvPr id="1026" name="Object 16"/>
          <p:cNvGraphicFramePr>
            <a:graphicFrameLocks noChangeAspect="1"/>
          </p:cNvGraphicFramePr>
          <p:nvPr>
            <p:ph sz="quarter" idx="4294967295"/>
          </p:nvPr>
        </p:nvGraphicFramePr>
        <p:xfrm>
          <a:off x="2411413" y="2852738"/>
          <a:ext cx="3681412" cy="854075"/>
        </p:xfrm>
        <a:graphic>
          <a:graphicData uri="http://schemas.openxmlformats.org/presentationml/2006/ole">
            <p:oleObj spid="_x0000_s1026" name="Ecuación" r:id="rId3" imgW="3174840" imgH="736560" progId="Equation.3">
              <p:embed/>
            </p:oleObj>
          </a:graphicData>
        </a:graphic>
      </p:graphicFrame>
      <p:graphicFrame>
        <p:nvGraphicFramePr>
          <p:cNvPr id="1027" name="Object 10"/>
          <p:cNvGraphicFramePr>
            <a:graphicFrameLocks noChangeAspect="1"/>
          </p:cNvGraphicFramePr>
          <p:nvPr/>
        </p:nvGraphicFramePr>
        <p:xfrm>
          <a:off x="4508500" y="3308350"/>
          <a:ext cx="127000" cy="241300"/>
        </p:xfrm>
        <a:graphic>
          <a:graphicData uri="http://schemas.openxmlformats.org/presentationml/2006/ole">
            <p:oleObj spid="_x0000_s1027" name="Ecuación" r:id="rId4" imgW="126720" imgH="241200" progId="Equation.3">
              <p:embed/>
            </p:oleObj>
          </a:graphicData>
        </a:graphic>
      </p:graphicFrame>
      <p:graphicFrame>
        <p:nvGraphicFramePr>
          <p:cNvPr id="1028" name="Object 11"/>
          <p:cNvGraphicFramePr>
            <a:graphicFrameLocks noChangeAspect="1"/>
          </p:cNvGraphicFramePr>
          <p:nvPr/>
        </p:nvGraphicFramePr>
        <p:xfrm>
          <a:off x="4508500" y="3308350"/>
          <a:ext cx="127000" cy="241300"/>
        </p:xfrm>
        <a:graphic>
          <a:graphicData uri="http://schemas.openxmlformats.org/presentationml/2006/ole">
            <p:oleObj spid="_x0000_s1028" name="Ecuación" r:id="rId5" imgW="126720" imgH="241200" progId="Equation.3">
              <p:embed/>
            </p:oleObj>
          </a:graphicData>
        </a:graphic>
      </p:graphicFrame>
      <p:graphicFrame>
        <p:nvGraphicFramePr>
          <p:cNvPr id="1029" name="Rectangle 14"/>
          <p:cNvGraphicFramePr>
            <a:graphicFrameLocks/>
          </p:cNvGraphicFramePr>
          <p:nvPr/>
        </p:nvGraphicFramePr>
        <p:xfrm>
          <a:off x="1547813" y="1412875"/>
          <a:ext cx="6096000" cy="4064000"/>
        </p:xfrm>
        <a:graphic>
          <a:graphicData uri="http://schemas.openxmlformats.org/presentationml/2006/ole">
            <p:oleObj spid="_x0000_s1029" name="Ecuación" r:id="rId6" imgW="0" imgH="0" progId="Equation.3">
              <p:embed/>
            </p:oleObj>
          </a:graphicData>
        </a:graphic>
      </p:graphicFrame>
      <p:graphicFrame>
        <p:nvGraphicFramePr>
          <p:cNvPr id="1030" name="Object 18"/>
          <p:cNvGraphicFramePr>
            <a:graphicFrameLocks noChangeAspect="1"/>
          </p:cNvGraphicFramePr>
          <p:nvPr/>
        </p:nvGraphicFramePr>
        <p:xfrm>
          <a:off x="1908175" y="4581525"/>
          <a:ext cx="4949825" cy="1044575"/>
        </p:xfrm>
        <a:graphic>
          <a:graphicData uri="http://schemas.openxmlformats.org/presentationml/2006/ole">
            <p:oleObj spid="_x0000_s1030" name="Ecuación" r:id="rId7" imgW="3403440" imgH="736560" progId="Equation.3">
              <p:embed/>
            </p:oleObj>
          </a:graphicData>
        </a:graphic>
      </p:graphicFrame>
      <p:grpSp>
        <p:nvGrpSpPr>
          <p:cNvPr id="1032" name="8 Grupo"/>
          <p:cNvGrpSpPr>
            <a:grpSpLocks/>
          </p:cNvGrpSpPr>
          <p:nvPr/>
        </p:nvGrpSpPr>
        <p:grpSpPr bwMode="auto">
          <a:xfrm>
            <a:off x="0" y="0"/>
            <a:ext cx="9144000" cy="6858000"/>
            <a:chOff x="0" y="0"/>
            <a:chExt cx="9144000" cy="6858000"/>
          </a:xfrm>
        </p:grpSpPr>
        <p:pic>
          <p:nvPicPr>
            <p:cNvPr id="1033" name="9 Imagen" descr="facultad de ingenieria.jpg"/>
            <p:cNvPicPr>
              <a:picLocks noChangeAspect="1"/>
            </p:cNvPicPr>
            <p:nvPr/>
          </p:nvPicPr>
          <p:blipFill>
            <a:blip r:embed="rId8"/>
            <a:srcRect/>
            <a:stretch>
              <a:fillRect/>
            </a:stretch>
          </p:blipFill>
          <p:spPr bwMode="auto">
            <a:xfrm>
              <a:off x="0" y="0"/>
              <a:ext cx="2123728" cy="897836"/>
            </a:xfrm>
            <a:prstGeom prst="rect">
              <a:avLst/>
            </a:prstGeom>
            <a:noFill/>
            <a:ln w="9525">
              <a:noFill/>
              <a:miter lim="800000"/>
              <a:headEnd/>
              <a:tailEnd/>
            </a:ln>
          </p:spPr>
        </p:pic>
        <p:sp>
          <p:nvSpPr>
            <p:cNvPr id="11" name="10 Rectángulo"/>
            <p:cNvSpPr/>
            <p:nvPr/>
          </p:nvSpPr>
          <p:spPr>
            <a:xfrm>
              <a:off x="0" y="6453336"/>
              <a:ext cx="9144000" cy="404664"/>
            </a:xfrm>
            <a:prstGeom prst="rect">
              <a:avLst/>
            </a:prstGeom>
            <a:solidFill>
              <a:srgbClr val="4C967D"/>
            </a:solidFill>
            <a:ln>
              <a:solidFill>
                <a:srgbClr val="4C967D"/>
              </a:solidFill>
            </a:ln>
          </p:spPr>
          <p:style>
            <a:lnRef idx="1">
              <a:schemeClr val="accent3"/>
            </a:lnRef>
            <a:fillRef idx="3">
              <a:schemeClr val="accent3"/>
            </a:fillRef>
            <a:effectRef idx="2">
              <a:schemeClr val="accent3"/>
            </a:effectRef>
            <a:fontRef idx="minor">
              <a:schemeClr val="lt1"/>
            </a:fontRef>
          </p:style>
          <p:txBody>
            <a:bodyPr anchor="ctr"/>
            <a:lstStyle>
              <a:defPPr>
                <a:defRPr lang="es-E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s-ES"/>
            </a:p>
          </p:txBody>
        </p:sp>
        <p:sp>
          <p:nvSpPr>
            <p:cNvPr id="1035" name="11 CuadroTexto"/>
            <p:cNvSpPr txBox="1">
              <a:spLocks noChangeArrowheads="1"/>
            </p:cNvSpPr>
            <p:nvPr/>
          </p:nvSpPr>
          <p:spPr bwMode="auto">
            <a:xfrm>
              <a:off x="0" y="6488668"/>
              <a:ext cx="3044423" cy="369332"/>
            </a:xfrm>
            <a:prstGeom prst="rect">
              <a:avLst/>
            </a:prstGeom>
            <a:noFill/>
            <a:ln w="9525">
              <a:noFill/>
              <a:miter lim="800000"/>
              <a:headEnd/>
              <a:tailEnd/>
            </a:ln>
          </p:spPr>
          <p:txBody>
            <a:bodyPr wrap="none">
              <a:spAutoFit/>
            </a:bodyPr>
            <a:lstStyle/>
            <a:p>
              <a:r>
                <a:rPr lang="es-CL" sz="1800">
                  <a:solidFill>
                    <a:schemeClr val="bg1"/>
                  </a:solidFill>
                  <a:latin typeface="CG Omega" pitchFamily="34" charset="0"/>
                </a:rPr>
                <a:t>Instituto de Ciencias Básicas</a:t>
              </a:r>
              <a:endParaRPr lang="es-ES" sz="1800">
                <a:solidFill>
                  <a:schemeClr val="bg1"/>
                </a:solidFill>
                <a:latin typeface="CG Omega" pitchFamily="34" charset="0"/>
              </a:endParaRPr>
            </a:p>
          </p:txBody>
        </p:sp>
        <p:sp>
          <p:nvSpPr>
            <p:cNvPr id="1036" name="12 CuadroTexto"/>
            <p:cNvSpPr txBox="1">
              <a:spLocks noChangeArrowheads="1"/>
            </p:cNvSpPr>
            <p:nvPr/>
          </p:nvSpPr>
          <p:spPr bwMode="auto">
            <a:xfrm>
              <a:off x="5580112" y="6488668"/>
              <a:ext cx="3467616" cy="369332"/>
            </a:xfrm>
            <a:prstGeom prst="rect">
              <a:avLst/>
            </a:prstGeom>
            <a:noFill/>
            <a:ln w="9525">
              <a:noFill/>
              <a:miter lim="800000"/>
              <a:headEnd/>
              <a:tailEnd/>
            </a:ln>
          </p:spPr>
          <p:txBody>
            <a:bodyPr wrap="none">
              <a:spAutoFit/>
            </a:bodyPr>
            <a:lstStyle/>
            <a:p>
              <a:r>
                <a:rPr lang="es-CL" sz="1800">
                  <a:solidFill>
                    <a:schemeClr val="bg1"/>
                  </a:solidFill>
                  <a:latin typeface="CG Omega" pitchFamily="34" charset="0"/>
                </a:rPr>
                <a:t>CURSO DE NIVELACIÓN 2012</a:t>
              </a:r>
              <a:endParaRPr lang="es-ES" sz="1800">
                <a:solidFill>
                  <a:schemeClr val="bg1"/>
                </a:solidFill>
                <a:latin typeface="CG Omega" pitchFamily="34" charset="0"/>
              </a:endParaRPr>
            </a:p>
          </p:txBody>
        </p:sp>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p:cNvSpPr>
            <a:spLocks noGrp="1"/>
          </p:cNvSpPr>
          <p:nvPr>
            <p:ph type="body" idx="4294967295"/>
          </p:nvPr>
        </p:nvSpPr>
        <p:spPr>
          <a:xfrm>
            <a:off x="395288" y="1557338"/>
            <a:ext cx="8353425" cy="4176712"/>
          </a:xfrm>
        </p:spPr>
        <p:txBody>
          <a:bodyPr/>
          <a:lstStyle/>
          <a:p>
            <a:pPr>
              <a:buFont typeface="Arial" charset="0"/>
              <a:buNone/>
            </a:pPr>
            <a:endParaRPr lang="es-CL" sz="1400" b="1" smtClean="0">
              <a:latin typeface="Times New Roman" pitchFamily="18" charset="0"/>
            </a:endParaRPr>
          </a:p>
          <a:p>
            <a:pPr>
              <a:buFont typeface="Arial" charset="0"/>
              <a:buNone/>
            </a:pPr>
            <a:endParaRPr lang="es-CL" sz="1400" b="1" smtClean="0">
              <a:latin typeface="Times New Roman" pitchFamily="18" charset="0"/>
            </a:endParaRPr>
          </a:p>
          <a:p>
            <a:pPr>
              <a:buFont typeface="Arial" charset="0"/>
              <a:buNone/>
            </a:pPr>
            <a:r>
              <a:rPr lang="es-CL" sz="1400" b="1" smtClean="0">
                <a:latin typeface="Times New Roman" pitchFamily="18" charset="0"/>
              </a:rPr>
              <a:t>Ejemplo3:</a:t>
            </a:r>
          </a:p>
          <a:p>
            <a:pPr>
              <a:buFont typeface="Arial" charset="0"/>
              <a:buNone/>
            </a:pPr>
            <a:r>
              <a:rPr lang="es-CL" sz="1400" smtClean="0">
                <a:latin typeface="Times New Roman" pitchFamily="18" charset="0"/>
              </a:rPr>
              <a:t>	Un químico necesita mezclar 20 litros de una solución de ácido al 40% con una solución al 70%, para obtener una mezcla que sea 50% de ácido. ¿Cuántos litros de la solución al 70% debe usar?</a:t>
            </a:r>
          </a:p>
          <a:p>
            <a:pPr>
              <a:buFont typeface="Arial" charset="0"/>
              <a:buNone/>
            </a:pPr>
            <a:endParaRPr lang="es-CL" sz="1400" smtClean="0">
              <a:latin typeface="Times New Roman" pitchFamily="18" charset="0"/>
            </a:endParaRPr>
          </a:p>
          <a:p>
            <a:pPr>
              <a:buFont typeface="Arial" charset="0"/>
              <a:buNone/>
            </a:pPr>
            <a:endParaRPr lang="es-CL" sz="1400" smtClean="0">
              <a:latin typeface="Times New Roman" pitchFamily="18" charset="0"/>
            </a:endParaRPr>
          </a:p>
          <a:p>
            <a:pPr>
              <a:buFont typeface="Arial" charset="0"/>
              <a:buNone/>
            </a:pPr>
            <a:r>
              <a:rPr lang="es-CL" sz="1400" b="1" smtClean="0">
                <a:latin typeface="Times New Roman" pitchFamily="18" charset="0"/>
              </a:rPr>
              <a:t>Solución:</a:t>
            </a:r>
          </a:p>
          <a:p>
            <a:pPr>
              <a:buFont typeface="Arial" charset="0"/>
              <a:buNone/>
            </a:pPr>
            <a:r>
              <a:rPr lang="es-CL" sz="1400" smtClean="0">
                <a:latin typeface="Times New Roman" pitchFamily="18" charset="0"/>
              </a:rPr>
              <a:t>	Sea  x el número de litros de la solución al 70% que necesita.</a:t>
            </a:r>
          </a:p>
          <a:p>
            <a:pPr>
              <a:buFont typeface="Arial" charset="0"/>
              <a:buNone/>
            </a:pPr>
            <a:r>
              <a:rPr lang="es-CL" sz="1400" smtClean="0">
                <a:latin typeface="Times New Roman" pitchFamily="18" charset="0"/>
              </a:rPr>
              <a:t>	Luego, los litros de ácido puro en  x  litros de la solución al 70%  es 0,70x y la cantidad de ácido puro en 20 litros al 40%  es  0,40 (20)  =  8</a:t>
            </a:r>
          </a:p>
          <a:p>
            <a:pPr>
              <a:buFont typeface="Arial" charset="0"/>
              <a:buNone/>
            </a:pPr>
            <a:endParaRPr lang="es-CL" sz="1400" smtClean="0">
              <a:latin typeface="Times New Roman" pitchFamily="18" charset="0"/>
            </a:endParaRPr>
          </a:p>
          <a:p>
            <a:pPr>
              <a:buFont typeface="Arial" charset="0"/>
              <a:buNone/>
            </a:pPr>
            <a:endParaRPr lang="es-CL" sz="1400" smtClean="0">
              <a:latin typeface="Times New Roman" pitchFamily="18" charset="0"/>
            </a:endParaRPr>
          </a:p>
          <a:p>
            <a:pPr>
              <a:buFont typeface="Arial" charset="0"/>
              <a:buNone/>
            </a:pPr>
            <a:r>
              <a:rPr lang="es-CL" sz="1400" smtClean="0">
                <a:latin typeface="Times New Roman" pitchFamily="18" charset="0"/>
              </a:rPr>
              <a:t>	La nueva solución contendrá (20 + x) litros de la solución al 50%, de donde la cantidad de ácido puro en esta solución al 50% es  igual a    0,50 (20 + x)</a:t>
            </a:r>
          </a:p>
          <a:p>
            <a:pPr>
              <a:buFont typeface="Arial" charset="0"/>
              <a:buNone/>
            </a:pPr>
            <a:endParaRPr lang="es-CL" sz="1400" smtClean="0">
              <a:latin typeface="Times New Roman" pitchFamily="18" charset="0"/>
            </a:endParaRPr>
          </a:p>
          <a:p>
            <a:pPr>
              <a:buFont typeface="Arial" charset="0"/>
              <a:buNone/>
            </a:pPr>
            <a:endParaRPr lang="es-CL" sz="1400" smtClean="0"/>
          </a:p>
          <a:p>
            <a:endParaRPr lang="es-ES" sz="1400" smtClean="0"/>
          </a:p>
        </p:txBody>
      </p:sp>
      <p:grpSp>
        <p:nvGrpSpPr>
          <p:cNvPr id="13315" name="3 Grupo"/>
          <p:cNvGrpSpPr>
            <a:grpSpLocks/>
          </p:cNvGrpSpPr>
          <p:nvPr/>
        </p:nvGrpSpPr>
        <p:grpSpPr bwMode="auto">
          <a:xfrm>
            <a:off x="0" y="0"/>
            <a:ext cx="9144000" cy="6858000"/>
            <a:chOff x="0" y="0"/>
            <a:chExt cx="9144000" cy="6858000"/>
          </a:xfrm>
        </p:grpSpPr>
        <p:pic>
          <p:nvPicPr>
            <p:cNvPr id="13316" name="4 Imagen" descr="facultad de ingenieria.jpg"/>
            <p:cNvPicPr>
              <a:picLocks noChangeAspect="1"/>
            </p:cNvPicPr>
            <p:nvPr/>
          </p:nvPicPr>
          <p:blipFill>
            <a:blip r:embed="rId2"/>
            <a:srcRect/>
            <a:stretch>
              <a:fillRect/>
            </a:stretch>
          </p:blipFill>
          <p:spPr bwMode="auto">
            <a:xfrm>
              <a:off x="0" y="0"/>
              <a:ext cx="2123728" cy="897836"/>
            </a:xfrm>
            <a:prstGeom prst="rect">
              <a:avLst/>
            </a:prstGeom>
            <a:noFill/>
            <a:ln w="9525">
              <a:noFill/>
              <a:miter lim="800000"/>
              <a:headEnd/>
              <a:tailEnd/>
            </a:ln>
          </p:spPr>
        </p:pic>
        <p:sp>
          <p:nvSpPr>
            <p:cNvPr id="6" name="5 Rectángulo"/>
            <p:cNvSpPr/>
            <p:nvPr/>
          </p:nvSpPr>
          <p:spPr>
            <a:xfrm>
              <a:off x="0" y="6453336"/>
              <a:ext cx="9144000" cy="404664"/>
            </a:xfrm>
            <a:prstGeom prst="rect">
              <a:avLst/>
            </a:prstGeom>
            <a:solidFill>
              <a:srgbClr val="4C967D"/>
            </a:solidFill>
            <a:ln>
              <a:solidFill>
                <a:srgbClr val="4C967D"/>
              </a:solidFill>
            </a:ln>
          </p:spPr>
          <p:style>
            <a:lnRef idx="1">
              <a:schemeClr val="accent3"/>
            </a:lnRef>
            <a:fillRef idx="3">
              <a:schemeClr val="accent3"/>
            </a:fillRef>
            <a:effectRef idx="2">
              <a:schemeClr val="accent3"/>
            </a:effectRef>
            <a:fontRef idx="minor">
              <a:schemeClr val="lt1"/>
            </a:fontRef>
          </p:style>
          <p:txBody>
            <a:bodyPr anchor="ctr"/>
            <a:lstStyle>
              <a:defPPr>
                <a:defRPr lang="es-E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s-ES"/>
            </a:p>
          </p:txBody>
        </p:sp>
        <p:sp>
          <p:nvSpPr>
            <p:cNvPr id="13318" name="6 CuadroTexto"/>
            <p:cNvSpPr txBox="1">
              <a:spLocks noChangeArrowheads="1"/>
            </p:cNvSpPr>
            <p:nvPr/>
          </p:nvSpPr>
          <p:spPr bwMode="auto">
            <a:xfrm>
              <a:off x="0" y="6488668"/>
              <a:ext cx="3044423" cy="369332"/>
            </a:xfrm>
            <a:prstGeom prst="rect">
              <a:avLst/>
            </a:prstGeom>
            <a:noFill/>
            <a:ln w="9525">
              <a:noFill/>
              <a:miter lim="800000"/>
              <a:headEnd/>
              <a:tailEnd/>
            </a:ln>
          </p:spPr>
          <p:txBody>
            <a:bodyPr wrap="none">
              <a:spAutoFit/>
            </a:bodyPr>
            <a:lstStyle/>
            <a:p>
              <a:r>
                <a:rPr lang="es-CL" sz="1800">
                  <a:solidFill>
                    <a:schemeClr val="bg1"/>
                  </a:solidFill>
                  <a:latin typeface="CG Omega" pitchFamily="34" charset="0"/>
                </a:rPr>
                <a:t>Instituto de Ciencias Básicas</a:t>
              </a:r>
              <a:endParaRPr lang="es-ES" sz="1800">
                <a:solidFill>
                  <a:schemeClr val="bg1"/>
                </a:solidFill>
                <a:latin typeface="CG Omega" pitchFamily="34" charset="0"/>
              </a:endParaRPr>
            </a:p>
          </p:txBody>
        </p:sp>
        <p:sp>
          <p:nvSpPr>
            <p:cNvPr id="13319" name="7 CuadroTexto"/>
            <p:cNvSpPr txBox="1">
              <a:spLocks noChangeArrowheads="1"/>
            </p:cNvSpPr>
            <p:nvPr/>
          </p:nvSpPr>
          <p:spPr bwMode="auto">
            <a:xfrm>
              <a:off x="5652120" y="6488668"/>
              <a:ext cx="3467616" cy="369332"/>
            </a:xfrm>
            <a:prstGeom prst="rect">
              <a:avLst/>
            </a:prstGeom>
            <a:noFill/>
            <a:ln w="9525">
              <a:noFill/>
              <a:miter lim="800000"/>
              <a:headEnd/>
              <a:tailEnd/>
            </a:ln>
          </p:spPr>
          <p:txBody>
            <a:bodyPr wrap="none">
              <a:spAutoFit/>
            </a:bodyPr>
            <a:lstStyle/>
            <a:p>
              <a:r>
                <a:rPr lang="es-CL" sz="1800">
                  <a:solidFill>
                    <a:schemeClr val="bg1"/>
                  </a:solidFill>
                  <a:latin typeface="CG Omega" pitchFamily="34" charset="0"/>
                </a:rPr>
                <a:t>CURSO DE NIVELACIÓN 2012</a:t>
              </a:r>
              <a:endParaRPr lang="es-ES" sz="1800">
                <a:solidFill>
                  <a:schemeClr val="bg1"/>
                </a:solidFill>
                <a:latin typeface="CG Omega" pitchFamily="34" charset="0"/>
              </a:endParaRPr>
            </a:p>
          </p:txBody>
        </p: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4" name="Rectangle 6"/>
          <p:cNvSpPr>
            <a:spLocks noChangeArrowheads="1"/>
          </p:cNvSpPr>
          <p:nvPr/>
        </p:nvSpPr>
        <p:spPr bwMode="auto">
          <a:xfrm>
            <a:off x="4427538" y="2205038"/>
            <a:ext cx="865187" cy="1800225"/>
          </a:xfrm>
          <a:prstGeom prst="rect">
            <a:avLst/>
          </a:prstGeom>
          <a:solidFill>
            <a:srgbClr val="5D89D1"/>
          </a:solidFill>
          <a:ln>
            <a:headEnd/>
            <a:tailEnd/>
          </a:ln>
        </p:spPr>
        <p:style>
          <a:lnRef idx="3">
            <a:schemeClr val="lt1"/>
          </a:lnRef>
          <a:fillRef idx="1">
            <a:schemeClr val="accent1"/>
          </a:fillRef>
          <a:effectRef idx="1">
            <a:schemeClr val="accent1"/>
          </a:effectRef>
          <a:fontRef idx="minor">
            <a:schemeClr val="lt1"/>
          </a:fontRef>
        </p:style>
        <p:txBody>
          <a:bodyPr wrap="none" anchor="ctr"/>
          <a:lstStyle/>
          <a:p>
            <a:pPr>
              <a:defRPr/>
            </a:pPr>
            <a:endParaRPr lang="es-ES"/>
          </a:p>
        </p:txBody>
      </p:sp>
      <p:sp>
        <p:nvSpPr>
          <p:cNvPr id="73733" name="Rectangle 5"/>
          <p:cNvSpPr>
            <a:spLocks noChangeArrowheads="1"/>
          </p:cNvSpPr>
          <p:nvPr/>
        </p:nvSpPr>
        <p:spPr bwMode="auto">
          <a:xfrm>
            <a:off x="5651500" y="2205038"/>
            <a:ext cx="865188" cy="1800225"/>
          </a:xfrm>
          <a:prstGeom prst="rect">
            <a:avLst/>
          </a:prstGeom>
          <a:solidFill>
            <a:srgbClr val="5D89D1"/>
          </a:solidFill>
          <a:ln>
            <a:headEnd/>
            <a:tailEnd/>
          </a:ln>
        </p:spPr>
        <p:style>
          <a:lnRef idx="3">
            <a:schemeClr val="lt1"/>
          </a:lnRef>
          <a:fillRef idx="1">
            <a:schemeClr val="accent1"/>
          </a:fillRef>
          <a:effectRef idx="1">
            <a:schemeClr val="accent1"/>
          </a:effectRef>
          <a:fontRef idx="minor">
            <a:schemeClr val="lt1"/>
          </a:fontRef>
        </p:style>
        <p:txBody>
          <a:bodyPr wrap="none" anchor="ctr"/>
          <a:lstStyle/>
          <a:p>
            <a:pPr>
              <a:defRPr/>
            </a:pPr>
            <a:endParaRPr lang="es-ES"/>
          </a:p>
        </p:txBody>
      </p:sp>
      <p:sp>
        <p:nvSpPr>
          <p:cNvPr id="73732" name="Rectangle 4"/>
          <p:cNvSpPr>
            <a:spLocks noChangeArrowheads="1"/>
          </p:cNvSpPr>
          <p:nvPr/>
        </p:nvSpPr>
        <p:spPr bwMode="auto">
          <a:xfrm>
            <a:off x="3203575" y="2205038"/>
            <a:ext cx="863600" cy="1800225"/>
          </a:xfrm>
          <a:prstGeom prst="rect">
            <a:avLst/>
          </a:prstGeom>
          <a:solidFill>
            <a:srgbClr val="5D89D1"/>
          </a:solidFill>
          <a:ln>
            <a:headEnd/>
            <a:tailEnd/>
          </a:ln>
        </p:spPr>
        <p:style>
          <a:lnRef idx="3">
            <a:schemeClr val="lt1"/>
          </a:lnRef>
          <a:fillRef idx="1">
            <a:schemeClr val="accent1"/>
          </a:fillRef>
          <a:effectRef idx="1">
            <a:schemeClr val="accent1"/>
          </a:effectRef>
          <a:fontRef idx="minor">
            <a:schemeClr val="lt1"/>
          </a:fontRef>
        </p:style>
        <p:txBody>
          <a:bodyPr wrap="none" anchor="ctr"/>
          <a:lstStyle/>
          <a:p>
            <a:pPr>
              <a:defRPr/>
            </a:pPr>
            <a:endParaRPr lang="es-ES"/>
          </a:p>
        </p:txBody>
      </p:sp>
      <p:sp>
        <p:nvSpPr>
          <p:cNvPr id="73731" name="Rectangle 3"/>
          <p:cNvSpPr>
            <a:spLocks noGrp="1"/>
          </p:cNvSpPr>
          <p:nvPr>
            <p:ph type="body" idx="4294967295"/>
          </p:nvPr>
        </p:nvSpPr>
        <p:spPr>
          <a:xfrm>
            <a:off x="663575" y="1341438"/>
            <a:ext cx="7940675" cy="4751387"/>
          </a:xfrm>
        </p:spPr>
        <p:txBody>
          <a:bodyPr/>
          <a:lstStyle/>
          <a:p>
            <a:pPr>
              <a:buFont typeface="Arial" charset="0"/>
              <a:buNone/>
              <a:defRPr/>
            </a:pPr>
            <a:r>
              <a:rPr lang="es-CL" sz="1400" dirty="0" smtClean="0">
                <a:latin typeface="Times New Roman" pitchFamily="18" charset="0"/>
              </a:rPr>
              <a:t>Lo anterior se puede resumir en un diagrama:</a:t>
            </a:r>
          </a:p>
          <a:p>
            <a:pPr>
              <a:buFont typeface="Arial" charset="0"/>
              <a:buNone/>
              <a:defRPr/>
            </a:pPr>
            <a:endParaRPr lang="es-CL" sz="1400" dirty="0" smtClean="0">
              <a:latin typeface="Times New Roman" pitchFamily="18" charset="0"/>
            </a:endParaRPr>
          </a:p>
          <a:p>
            <a:pPr>
              <a:buFont typeface="Arial" charset="0"/>
              <a:buNone/>
              <a:defRPr/>
            </a:pPr>
            <a:endParaRPr lang="es-CL" sz="1400" dirty="0" smtClean="0">
              <a:latin typeface="Times New Roman" pitchFamily="18" charset="0"/>
            </a:endParaRPr>
          </a:p>
          <a:p>
            <a:pPr>
              <a:buFont typeface="Arial" charset="0"/>
              <a:buNone/>
              <a:defRPr/>
            </a:pPr>
            <a:endParaRPr lang="es-CL" sz="1400" dirty="0" smtClean="0">
              <a:latin typeface="Times New Roman" pitchFamily="18" charset="0"/>
            </a:endParaRPr>
          </a:p>
          <a:p>
            <a:pPr>
              <a:buFont typeface="Arial" charset="0"/>
              <a:buNone/>
              <a:defRPr/>
            </a:pPr>
            <a:r>
              <a:rPr lang="es-CL" sz="1400" dirty="0" smtClean="0">
                <a:latin typeface="Times New Roman" pitchFamily="18" charset="0"/>
              </a:rPr>
              <a:t>   N° de litros                                          </a:t>
            </a:r>
            <a:r>
              <a:rPr lang="es-CL" sz="1400" b="1" dirty="0" smtClean="0">
                <a:latin typeface="Times New Roman" pitchFamily="18" charset="0"/>
              </a:rPr>
              <a:t>x                         20                     20 + x</a:t>
            </a:r>
          </a:p>
          <a:p>
            <a:pPr>
              <a:buFont typeface="Arial" charset="0"/>
              <a:buNone/>
              <a:defRPr/>
            </a:pPr>
            <a:r>
              <a:rPr lang="es-CL" sz="1400" dirty="0" smtClean="0">
                <a:latin typeface="Times New Roman" pitchFamily="18" charset="0"/>
              </a:rPr>
              <a:t>   en la solución</a:t>
            </a:r>
          </a:p>
          <a:p>
            <a:pPr>
              <a:buFont typeface="Arial" charset="0"/>
              <a:buNone/>
              <a:defRPr/>
            </a:pPr>
            <a:r>
              <a:rPr lang="es-CL" sz="1400" dirty="0" smtClean="0">
                <a:latin typeface="Times New Roman" pitchFamily="18" charset="0"/>
              </a:rPr>
              <a:t>                                                                            </a:t>
            </a:r>
            <a:r>
              <a:rPr lang="es-CL" sz="1400" b="1" dirty="0" smtClean="0">
                <a:latin typeface="Times New Roman" pitchFamily="18" charset="0"/>
              </a:rPr>
              <a:t>  +                         =         </a:t>
            </a:r>
          </a:p>
          <a:p>
            <a:pPr>
              <a:buFont typeface="Arial" charset="0"/>
              <a:buNone/>
              <a:defRPr/>
            </a:pPr>
            <a:endParaRPr lang="es-CL" sz="1400" dirty="0" smtClean="0">
              <a:latin typeface="Times New Roman" pitchFamily="18" charset="0"/>
            </a:endParaRPr>
          </a:p>
          <a:p>
            <a:pPr>
              <a:buFont typeface="Arial" charset="0"/>
              <a:buNone/>
              <a:defRPr/>
            </a:pPr>
            <a:r>
              <a:rPr lang="es-CL" sz="1400" dirty="0" smtClean="0">
                <a:latin typeface="Times New Roman" pitchFamily="18" charset="0"/>
              </a:rPr>
              <a:t>   Tasa de concentración                       </a:t>
            </a:r>
            <a:r>
              <a:rPr lang="es-CL" sz="1400" b="1" dirty="0" smtClean="0">
                <a:latin typeface="Times New Roman" pitchFamily="18" charset="0"/>
              </a:rPr>
              <a:t>0,70                     0,40                     0,50</a:t>
            </a:r>
          </a:p>
          <a:p>
            <a:pPr>
              <a:buFont typeface="Arial" charset="0"/>
              <a:buNone/>
              <a:defRPr/>
            </a:pPr>
            <a:r>
              <a:rPr lang="es-CL" sz="1400" dirty="0" smtClean="0">
                <a:latin typeface="Times New Roman" pitchFamily="18" charset="0"/>
              </a:rPr>
              <a:t>   de ácido</a:t>
            </a:r>
          </a:p>
          <a:p>
            <a:pPr>
              <a:buFont typeface="Arial" charset="0"/>
              <a:buNone/>
              <a:defRPr/>
            </a:pPr>
            <a:endParaRPr lang="es-CL" sz="1400" dirty="0" smtClean="0">
              <a:latin typeface="Times New Roman" pitchFamily="18" charset="0"/>
            </a:endParaRPr>
          </a:p>
          <a:p>
            <a:pPr>
              <a:buFont typeface="Arial" charset="0"/>
              <a:buNone/>
              <a:defRPr/>
            </a:pPr>
            <a:endParaRPr lang="es-CL" sz="1400" dirty="0" smtClean="0">
              <a:latin typeface="Times New Roman" pitchFamily="18" charset="0"/>
            </a:endParaRPr>
          </a:p>
          <a:p>
            <a:pPr>
              <a:buFont typeface="Arial" charset="0"/>
              <a:buNone/>
              <a:defRPr/>
            </a:pPr>
            <a:endParaRPr lang="es-CL" sz="1400" dirty="0" smtClean="0">
              <a:latin typeface="Times New Roman" pitchFamily="18" charset="0"/>
            </a:endParaRPr>
          </a:p>
          <a:p>
            <a:pPr>
              <a:buFont typeface="Arial" charset="0"/>
              <a:buNone/>
              <a:tabLst>
                <a:tab pos="0" algn="l"/>
              </a:tabLst>
              <a:defRPr/>
            </a:pPr>
            <a:endParaRPr lang="es-CL" sz="1400" dirty="0" smtClean="0">
              <a:latin typeface="Times New Roman" pitchFamily="18" charset="0"/>
            </a:endParaRPr>
          </a:p>
          <a:p>
            <a:pPr marL="0" indent="0">
              <a:buFont typeface="Arial" charset="0"/>
              <a:buNone/>
              <a:tabLst>
                <a:tab pos="0" algn="l"/>
              </a:tabLst>
              <a:defRPr/>
            </a:pPr>
            <a:r>
              <a:rPr lang="es-CL" sz="1400" dirty="0" smtClean="0">
                <a:latin typeface="Times New Roman" pitchFamily="18" charset="0"/>
              </a:rPr>
              <a:t>El número de litros de ácido puro en la solución al 70% añadido al número de litros de ácido puro en la solución al 40% será igual al número</a:t>
            </a:r>
            <a:r>
              <a:rPr lang="es-CL" sz="1400" dirty="0" smtClean="0"/>
              <a:t> </a:t>
            </a:r>
            <a:r>
              <a:rPr lang="es-CL" sz="1400" dirty="0" smtClean="0">
                <a:latin typeface="Times New Roman" pitchFamily="18" charset="0"/>
              </a:rPr>
              <a:t>de litros de ácido puro en la mezcla, de modo que la ecuación es:</a:t>
            </a:r>
          </a:p>
          <a:p>
            <a:pPr>
              <a:buFont typeface="Arial" charset="0"/>
              <a:buNone/>
              <a:defRPr/>
            </a:pPr>
            <a:endParaRPr lang="es-CL" sz="1400" dirty="0" smtClean="0">
              <a:latin typeface="Times New Roman" pitchFamily="18" charset="0"/>
            </a:endParaRPr>
          </a:p>
          <a:p>
            <a:pPr>
              <a:buFont typeface="Arial" charset="0"/>
              <a:buNone/>
              <a:defRPr/>
            </a:pPr>
            <a:endParaRPr lang="es-ES" sz="1400" dirty="0" smtClean="0"/>
          </a:p>
        </p:txBody>
      </p:sp>
      <p:grpSp>
        <p:nvGrpSpPr>
          <p:cNvPr id="14342" name="6 Grupo"/>
          <p:cNvGrpSpPr>
            <a:grpSpLocks/>
          </p:cNvGrpSpPr>
          <p:nvPr/>
        </p:nvGrpSpPr>
        <p:grpSpPr bwMode="auto">
          <a:xfrm>
            <a:off x="0" y="0"/>
            <a:ext cx="9144000" cy="6858000"/>
            <a:chOff x="0" y="0"/>
            <a:chExt cx="9144000" cy="6858000"/>
          </a:xfrm>
        </p:grpSpPr>
        <p:pic>
          <p:nvPicPr>
            <p:cNvPr id="14343" name="7 Imagen" descr="facultad de ingenieria.jpg"/>
            <p:cNvPicPr>
              <a:picLocks noChangeAspect="1"/>
            </p:cNvPicPr>
            <p:nvPr/>
          </p:nvPicPr>
          <p:blipFill>
            <a:blip r:embed="rId2"/>
            <a:srcRect/>
            <a:stretch>
              <a:fillRect/>
            </a:stretch>
          </p:blipFill>
          <p:spPr bwMode="auto">
            <a:xfrm>
              <a:off x="0" y="0"/>
              <a:ext cx="2123728" cy="897836"/>
            </a:xfrm>
            <a:prstGeom prst="rect">
              <a:avLst/>
            </a:prstGeom>
            <a:noFill/>
            <a:ln w="9525">
              <a:noFill/>
              <a:miter lim="800000"/>
              <a:headEnd/>
              <a:tailEnd/>
            </a:ln>
          </p:spPr>
        </p:pic>
        <p:sp>
          <p:nvSpPr>
            <p:cNvPr id="9" name="8 Rectángulo"/>
            <p:cNvSpPr/>
            <p:nvPr/>
          </p:nvSpPr>
          <p:spPr>
            <a:xfrm>
              <a:off x="0" y="6453336"/>
              <a:ext cx="9144000" cy="404664"/>
            </a:xfrm>
            <a:prstGeom prst="rect">
              <a:avLst/>
            </a:prstGeom>
            <a:solidFill>
              <a:srgbClr val="4C967D"/>
            </a:solidFill>
            <a:ln>
              <a:solidFill>
                <a:srgbClr val="4C967D"/>
              </a:solidFill>
            </a:ln>
          </p:spPr>
          <p:style>
            <a:lnRef idx="1">
              <a:schemeClr val="accent3"/>
            </a:lnRef>
            <a:fillRef idx="3">
              <a:schemeClr val="accent3"/>
            </a:fillRef>
            <a:effectRef idx="2">
              <a:schemeClr val="accent3"/>
            </a:effectRef>
            <a:fontRef idx="minor">
              <a:schemeClr val="lt1"/>
            </a:fontRef>
          </p:style>
          <p:txBody>
            <a:bodyPr anchor="ctr"/>
            <a:lstStyle>
              <a:defPPr>
                <a:defRPr lang="es-E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s-ES"/>
            </a:p>
          </p:txBody>
        </p:sp>
        <p:sp>
          <p:nvSpPr>
            <p:cNvPr id="14345" name="9 CuadroTexto"/>
            <p:cNvSpPr txBox="1">
              <a:spLocks noChangeArrowheads="1"/>
            </p:cNvSpPr>
            <p:nvPr/>
          </p:nvSpPr>
          <p:spPr bwMode="auto">
            <a:xfrm>
              <a:off x="0" y="6488668"/>
              <a:ext cx="3044423" cy="369332"/>
            </a:xfrm>
            <a:prstGeom prst="rect">
              <a:avLst/>
            </a:prstGeom>
            <a:noFill/>
            <a:ln w="9525">
              <a:noFill/>
              <a:miter lim="800000"/>
              <a:headEnd/>
              <a:tailEnd/>
            </a:ln>
          </p:spPr>
          <p:txBody>
            <a:bodyPr wrap="none">
              <a:spAutoFit/>
            </a:bodyPr>
            <a:lstStyle/>
            <a:p>
              <a:r>
                <a:rPr lang="es-CL" sz="1800">
                  <a:solidFill>
                    <a:schemeClr val="bg1"/>
                  </a:solidFill>
                  <a:latin typeface="CG Omega" pitchFamily="34" charset="0"/>
                </a:rPr>
                <a:t>Instituto de Ciencias Básicas</a:t>
              </a:r>
              <a:endParaRPr lang="es-ES" sz="1800">
                <a:solidFill>
                  <a:schemeClr val="bg1"/>
                </a:solidFill>
                <a:latin typeface="CG Omega" pitchFamily="34" charset="0"/>
              </a:endParaRPr>
            </a:p>
          </p:txBody>
        </p:sp>
        <p:sp>
          <p:nvSpPr>
            <p:cNvPr id="14346" name="10 CuadroTexto"/>
            <p:cNvSpPr txBox="1">
              <a:spLocks noChangeArrowheads="1"/>
            </p:cNvSpPr>
            <p:nvPr/>
          </p:nvSpPr>
          <p:spPr bwMode="auto">
            <a:xfrm>
              <a:off x="5652120" y="6488668"/>
              <a:ext cx="3467616" cy="369332"/>
            </a:xfrm>
            <a:prstGeom prst="rect">
              <a:avLst/>
            </a:prstGeom>
            <a:noFill/>
            <a:ln w="9525">
              <a:noFill/>
              <a:miter lim="800000"/>
              <a:headEnd/>
              <a:tailEnd/>
            </a:ln>
          </p:spPr>
          <p:txBody>
            <a:bodyPr wrap="none">
              <a:spAutoFit/>
            </a:bodyPr>
            <a:lstStyle/>
            <a:p>
              <a:r>
                <a:rPr lang="es-CL" sz="1800">
                  <a:solidFill>
                    <a:schemeClr val="bg1"/>
                  </a:solidFill>
                  <a:latin typeface="CG Omega" pitchFamily="34" charset="0"/>
                </a:rPr>
                <a:t>CURSO DE NIVELACIÓN 2012</a:t>
              </a:r>
              <a:endParaRPr lang="es-ES" sz="1800">
                <a:solidFill>
                  <a:schemeClr val="bg1"/>
                </a:solidFill>
                <a:latin typeface="CG Omega" pitchFamily="34" charset="0"/>
              </a:endParaRPr>
            </a:p>
          </p:txBody>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3"/>
          <p:cNvSpPr>
            <a:spLocks noGrp="1"/>
          </p:cNvSpPr>
          <p:nvPr>
            <p:ph type="body" idx="4294967295"/>
          </p:nvPr>
        </p:nvSpPr>
        <p:spPr>
          <a:xfrm>
            <a:off x="446088" y="1711325"/>
            <a:ext cx="8229600" cy="4525963"/>
          </a:xfrm>
        </p:spPr>
        <p:txBody>
          <a:bodyPr/>
          <a:lstStyle/>
          <a:p>
            <a:pPr>
              <a:buFont typeface="Arial" charset="0"/>
              <a:buNone/>
            </a:pPr>
            <a:r>
              <a:rPr lang="es-CL" sz="1400" smtClean="0"/>
              <a:t>		</a:t>
            </a:r>
            <a:r>
              <a:rPr lang="es-CL" sz="1400" smtClean="0">
                <a:latin typeface="Times New Roman" pitchFamily="18" charset="0"/>
              </a:rPr>
              <a:t>Acido puro en 70%                  Acido puro en 40%                Acido puro en 50%</a:t>
            </a:r>
          </a:p>
          <a:p>
            <a:pPr>
              <a:buFont typeface="Arial" charset="0"/>
              <a:buNone/>
            </a:pPr>
            <a:r>
              <a:rPr lang="es-CL" sz="1400" smtClean="0">
                <a:latin typeface="Times New Roman" pitchFamily="18" charset="0"/>
              </a:rPr>
              <a:t>  			</a:t>
            </a:r>
          </a:p>
          <a:p>
            <a:pPr>
              <a:buFont typeface="Arial" charset="0"/>
              <a:buNone/>
            </a:pPr>
            <a:r>
              <a:rPr lang="es-CL" sz="1400" smtClean="0">
                <a:latin typeface="Times New Roman" pitchFamily="18" charset="0"/>
              </a:rPr>
              <a:t>		                     0,70x           +           0,40 (20)                   =        0,50 (20 + x)</a:t>
            </a:r>
          </a:p>
          <a:p>
            <a:pPr>
              <a:buFont typeface="Arial" charset="0"/>
              <a:buNone/>
            </a:pPr>
            <a:r>
              <a:rPr lang="es-CL" sz="1400" smtClean="0">
                <a:latin typeface="Times New Roman" pitchFamily="18" charset="0"/>
              </a:rPr>
              <a:t>	             </a:t>
            </a:r>
          </a:p>
          <a:p>
            <a:pPr>
              <a:buFont typeface="Arial" charset="0"/>
              <a:buNone/>
            </a:pPr>
            <a:r>
              <a:rPr lang="es-CL" sz="1400" smtClean="0">
                <a:latin typeface="Times New Roman" pitchFamily="18" charset="0"/>
              </a:rPr>
              <a:t>                      Multiplicando por 100 para eliminar decimales:</a:t>
            </a:r>
          </a:p>
          <a:p>
            <a:pPr>
              <a:buFont typeface="Arial" charset="0"/>
              <a:buNone/>
            </a:pPr>
            <a:endParaRPr lang="es-CL" sz="1400" smtClean="0">
              <a:latin typeface="Times New Roman" pitchFamily="18" charset="0"/>
            </a:endParaRPr>
          </a:p>
          <a:p>
            <a:pPr>
              <a:buFont typeface="Arial" charset="0"/>
              <a:buNone/>
            </a:pPr>
            <a:r>
              <a:rPr lang="es-CL" sz="1400" smtClean="0">
                <a:latin typeface="Times New Roman" pitchFamily="18" charset="0"/>
              </a:rPr>
              <a:t>     			    70x  +  40 (20)  =  50 (20 + x)</a:t>
            </a:r>
          </a:p>
          <a:p>
            <a:pPr>
              <a:buFont typeface="Arial" charset="0"/>
              <a:buNone/>
            </a:pPr>
            <a:r>
              <a:rPr lang="es-CL" sz="1400" smtClean="0">
                <a:latin typeface="Times New Roman" pitchFamily="18" charset="0"/>
              </a:rPr>
              <a:t>		                               70x  +  800     =  1.000   +  50x</a:t>
            </a:r>
          </a:p>
          <a:p>
            <a:pPr>
              <a:buFont typeface="Arial" charset="0"/>
              <a:buNone/>
            </a:pPr>
            <a:r>
              <a:rPr lang="es-CL" sz="1400" smtClean="0">
                <a:latin typeface="Times New Roman" pitchFamily="18" charset="0"/>
              </a:rPr>
              <a:t>			                      20x  =  200</a:t>
            </a:r>
          </a:p>
          <a:p>
            <a:pPr>
              <a:buFont typeface="Arial" charset="0"/>
              <a:buNone/>
            </a:pPr>
            <a:r>
              <a:rPr lang="es-CL" sz="1400" smtClean="0">
                <a:latin typeface="Times New Roman" pitchFamily="18" charset="0"/>
              </a:rPr>
              <a:t>			                          x  =  10  </a:t>
            </a:r>
          </a:p>
          <a:p>
            <a:pPr>
              <a:buFont typeface="Arial" charset="0"/>
              <a:buNone/>
            </a:pPr>
            <a:endParaRPr lang="es-CL" sz="1400" smtClean="0">
              <a:latin typeface="Times New Roman" pitchFamily="18" charset="0"/>
            </a:endParaRPr>
          </a:p>
          <a:p>
            <a:pPr>
              <a:buFont typeface="Arial" charset="0"/>
              <a:buNone/>
            </a:pPr>
            <a:r>
              <a:rPr lang="es-CL" sz="1400" smtClean="0">
                <a:latin typeface="Times New Roman" pitchFamily="18" charset="0"/>
              </a:rPr>
              <a:t>		El químico requiere por tanto 10 litros de la solución al 70%</a:t>
            </a:r>
          </a:p>
          <a:p>
            <a:pPr>
              <a:buFont typeface="Arial" charset="0"/>
              <a:buNone/>
            </a:pPr>
            <a:r>
              <a:rPr lang="es-CL" sz="1400" smtClean="0">
                <a:latin typeface="Times New Roman" pitchFamily="18" charset="0"/>
              </a:rPr>
              <a:t>		(Compruebe esta respuesta)</a:t>
            </a:r>
            <a:endParaRPr lang="es-ES" sz="1400" smtClean="0">
              <a:latin typeface="Times New Roman" pitchFamily="18" charset="0"/>
            </a:endParaRPr>
          </a:p>
        </p:txBody>
      </p:sp>
      <p:grpSp>
        <p:nvGrpSpPr>
          <p:cNvPr id="15363" name="3 Grupo"/>
          <p:cNvGrpSpPr>
            <a:grpSpLocks/>
          </p:cNvGrpSpPr>
          <p:nvPr/>
        </p:nvGrpSpPr>
        <p:grpSpPr bwMode="auto">
          <a:xfrm>
            <a:off x="0" y="0"/>
            <a:ext cx="9144000" cy="6858000"/>
            <a:chOff x="0" y="0"/>
            <a:chExt cx="9144000" cy="6858000"/>
          </a:xfrm>
        </p:grpSpPr>
        <p:pic>
          <p:nvPicPr>
            <p:cNvPr id="15364" name="4 Imagen" descr="facultad de ingenieria.jpg"/>
            <p:cNvPicPr>
              <a:picLocks noChangeAspect="1"/>
            </p:cNvPicPr>
            <p:nvPr/>
          </p:nvPicPr>
          <p:blipFill>
            <a:blip r:embed="rId2"/>
            <a:srcRect/>
            <a:stretch>
              <a:fillRect/>
            </a:stretch>
          </p:blipFill>
          <p:spPr bwMode="auto">
            <a:xfrm>
              <a:off x="0" y="0"/>
              <a:ext cx="2123728" cy="897836"/>
            </a:xfrm>
            <a:prstGeom prst="rect">
              <a:avLst/>
            </a:prstGeom>
            <a:noFill/>
            <a:ln w="9525">
              <a:noFill/>
              <a:miter lim="800000"/>
              <a:headEnd/>
              <a:tailEnd/>
            </a:ln>
          </p:spPr>
        </p:pic>
        <p:sp>
          <p:nvSpPr>
            <p:cNvPr id="6" name="5 Rectángulo"/>
            <p:cNvSpPr/>
            <p:nvPr/>
          </p:nvSpPr>
          <p:spPr>
            <a:xfrm>
              <a:off x="0" y="6453336"/>
              <a:ext cx="9144000" cy="404664"/>
            </a:xfrm>
            <a:prstGeom prst="rect">
              <a:avLst/>
            </a:prstGeom>
            <a:solidFill>
              <a:srgbClr val="4C967D"/>
            </a:solidFill>
            <a:ln>
              <a:solidFill>
                <a:srgbClr val="4C967D"/>
              </a:solidFill>
            </a:ln>
          </p:spPr>
          <p:style>
            <a:lnRef idx="1">
              <a:schemeClr val="accent3"/>
            </a:lnRef>
            <a:fillRef idx="3">
              <a:schemeClr val="accent3"/>
            </a:fillRef>
            <a:effectRef idx="2">
              <a:schemeClr val="accent3"/>
            </a:effectRef>
            <a:fontRef idx="minor">
              <a:schemeClr val="lt1"/>
            </a:fontRef>
          </p:style>
          <p:txBody>
            <a:bodyPr anchor="ctr"/>
            <a:lstStyle>
              <a:defPPr>
                <a:defRPr lang="es-E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s-ES"/>
            </a:p>
          </p:txBody>
        </p:sp>
        <p:sp>
          <p:nvSpPr>
            <p:cNvPr id="15366" name="6 CuadroTexto"/>
            <p:cNvSpPr txBox="1">
              <a:spLocks noChangeArrowheads="1"/>
            </p:cNvSpPr>
            <p:nvPr/>
          </p:nvSpPr>
          <p:spPr bwMode="auto">
            <a:xfrm>
              <a:off x="0" y="6488668"/>
              <a:ext cx="3044423" cy="369332"/>
            </a:xfrm>
            <a:prstGeom prst="rect">
              <a:avLst/>
            </a:prstGeom>
            <a:noFill/>
            <a:ln w="9525">
              <a:noFill/>
              <a:miter lim="800000"/>
              <a:headEnd/>
              <a:tailEnd/>
            </a:ln>
          </p:spPr>
          <p:txBody>
            <a:bodyPr wrap="none">
              <a:spAutoFit/>
            </a:bodyPr>
            <a:lstStyle/>
            <a:p>
              <a:r>
                <a:rPr lang="es-CL" sz="1800">
                  <a:solidFill>
                    <a:schemeClr val="bg1"/>
                  </a:solidFill>
                  <a:latin typeface="CG Omega" pitchFamily="34" charset="0"/>
                </a:rPr>
                <a:t>Instituto de Ciencias Básicas</a:t>
              </a:r>
              <a:endParaRPr lang="es-ES" sz="1800">
                <a:solidFill>
                  <a:schemeClr val="bg1"/>
                </a:solidFill>
                <a:latin typeface="CG Omega" pitchFamily="34" charset="0"/>
              </a:endParaRPr>
            </a:p>
          </p:txBody>
        </p:sp>
        <p:sp>
          <p:nvSpPr>
            <p:cNvPr id="15367" name="7 CuadroTexto"/>
            <p:cNvSpPr txBox="1">
              <a:spLocks noChangeArrowheads="1"/>
            </p:cNvSpPr>
            <p:nvPr/>
          </p:nvSpPr>
          <p:spPr bwMode="auto">
            <a:xfrm>
              <a:off x="5580112" y="6488668"/>
              <a:ext cx="3467616" cy="369332"/>
            </a:xfrm>
            <a:prstGeom prst="rect">
              <a:avLst/>
            </a:prstGeom>
            <a:noFill/>
            <a:ln w="9525">
              <a:noFill/>
              <a:miter lim="800000"/>
              <a:headEnd/>
              <a:tailEnd/>
            </a:ln>
          </p:spPr>
          <p:txBody>
            <a:bodyPr wrap="none">
              <a:spAutoFit/>
            </a:bodyPr>
            <a:lstStyle/>
            <a:p>
              <a:r>
                <a:rPr lang="es-CL" sz="1800">
                  <a:solidFill>
                    <a:schemeClr val="bg1"/>
                  </a:solidFill>
                  <a:latin typeface="CG Omega" pitchFamily="34" charset="0"/>
                </a:rPr>
                <a:t>CURSO DE NIVELACIÓN 2012</a:t>
              </a:r>
              <a:endParaRPr lang="es-ES" sz="1800">
                <a:solidFill>
                  <a:schemeClr val="bg1"/>
                </a:solidFill>
                <a:latin typeface="CG Omega" pitchFamily="34" charset="0"/>
              </a:endParaRPr>
            </a:p>
          </p:txBody>
        </p:sp>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4" name="Rectangle 8"/>
          <p:cNvSpPr>
            <a:spLocks noChangeArrowheads="1"/>
          </p:cNvSpPr>
          <p:nvPr/>
        </p:nvSpPr>
        <p:spPr bwMode="auto">
          <a:xfrm>
            <a:off x="6227763" y="3284538"/>
            <a:ext cx="865187" cy="1511300"/>
          </a:xfrm>
          <a:prstGeom prst="rect">
            <a:avLst/>
          </a:prstGeom>
          <a:solidFill>
            <a:srgbClr val="5D89D1"/>
          </a:solidFill>
          <a:ln>
            <a:headEnd/>
            <a:tailEnd/>
          </a:ln>
        </p:spPr>
        <p:style>
          <a:lnRef idx="3">
            <a:schemeClr val="lt1"/>
          </a:lnRef>
          <a:fillRef idx="1">
            <a:schemeClr val="accent1"/>
          </a:fillRef>
          <a:effectRef idx="1">
            <a:schemeClr val="accent1"/>
          </a:effectRef>
          <a:fontRef idx="minor">
            <a:schemeClr val="lt1"/>
          </a:fontRef>
        </p:style>
        <p:txBody>
          <a:bodyPr wrap="none" anchor="ctr"/>
          <a:lstStyle/>
          <a:p>
            <a:pPr>
              <a:defRPr/>
            </a:pPr>
            <a:endParaRPr lang="es-ES"/>
          </a:p>
        </p:txBody>
      </p:sp>
      <p:sp>
        <p:nvSpPr>
          <p:cNvPr id="75782" name="Rectangle 6"/>
          <p:cNvSpPr>
            <a:spLocks noChangeArrowheads="1"/>
          </p:cNvSpPr>
          <p:nvPr/>
        </p:nvSpPr>
        <p:spPr bwMode="auto">
          <a:xfrm>
            <a:off x="3779838" y="3284538"/>
            <a:ext cx="863600" cy="1511300"/>
          </a:xfrm>
          <a:prstGeom prst="rect">
            <a:avLst/>
          </a:prstGeom>
          <a:solidFill>
            <a:srgbClr val="5D89D1"/>
          </a:solidFill>
          <a:ln>
            <a:headEnd/>
            <a:tailEnd/>
          </a:ln>
        </p:spPr>
        <p:style>
          <a:lnRef idx="3">
            <a:schemeClr val="lt1"/>
          </a:lnRef>
          <a:fillRef idx="1">
            <a:schemeClr val="accent1"/>
          </a:fillRef>
          <a:effectRef idx="1">
            <a:schemeClr val="accent1"/>
          </a:effectRef>
          <a:fontRef idx="minor">
            <a:schemeClr val="lt1"/>
          </a:fontRef>
        </p:style>
        <p:txBody>
          <a:bodyPr wrap="none" anchor="ctr"/>
          <a:lstStyle/>
          <a:p>
            <a:pPr>
              <a:defRPr/>
            </a:pPr>
            <a:endParaRPr lang="es-ES"/>
          </a:p>
        </p:txBody>
      </p:sp>
      <p:sp>
        <p:nvSpPr>
          <p:cNvPr id="75781" name="Rectangle 5"/>
          <p:cNvSpPr>
            <a:spLocks noChangeArrowheads="1"/>
          </p:cNvSpPr>
          <p:nvPr/>
        </p:nvSpPr>
        <p:spPr bwMode="auto">
          <a:xfrm>
            <a:off x="5003800" y="3284538"/>
            <a:ext cx="863600" cy="1512887"/>
          </a:xfrm>
          <a:prstGeom prst="rect">
            <a:avLst/>
          </a:prstGeom>
          <a:solidFill>
            <a:srgbClr val="5D89D1"/>
          </a:solidFill>
          <a:ln>
            <a:headEnd/>
            <a:tailEnd/>
          </a:ln>
        </p:spPr>
        <p:style>
          <a:lnRef idx="3">
            <a:schemeClr val="lt1"/>
          </a:lnRef>
          <a:fillRef idx="1">
            <a:schemeClr val="accent1"/>
          </a:fillRef>
          <a:effectRef idx="1">
            <a:schemeClr val="accent1"/>
          </a:effectRef>
          <a:fontRef idx="minor">
            <a:schemeClr val="lt1"/>
          </a:fontRef>
        </p:style>
        <p:txBody>
          <a:bodyPr wrap="none" anchor="ctr"/>
          <a:lstStyle/>
          <a:p>
            <a:pPr>
              <a:defRPr/>
            </a:pPr>
            <a:endParaRPr lang="es-ES"/>
          </a:p>
        </p:txBody>
      </p:sp>
      <p:sp>
        <p:nvSpPr>
          <p:cNvPr id="16389" name="Rectangle 3"/>
          <p:cNvSpPr>
            <a:spLocks noGrp="1"/>
          </p:cNvSpPr>
          <p:nvPr>
            <p:ph type="body" idx="4294967295"/>
          </p:nvPr>
        </p:nvSpPr>
        <p:spPr>
          <a:xfrm>
            <a:off x="755650" y="1125538"/>
            <a:ext cx="7848600" cy="4276725"/>
          </a:xfrm>
          <a:noFill/>
        </p:spPr>
        <p:txBody>
          <a:bodyPr/>
          <a:lstStyle/>
          <a:p>
            <a:pPr algn="just">
              <a:buFont typeface="Arial" charset="0"/>
              <a:buNone/>
            </a:pPr>
            <a:r>
              <a:rPr lang="es-CL" sz="1400" b="1" smtClean="0">
                <a:latin typeface="Times New Roman" pitchFamily="18" charset="0"/>
              </a:rPr>
              <a:t>Ejemplo 4:</a:t>
            </a:r>
          </a:p>
          <a:p>
            <a:pPr algn="just">
              <a:buFont typeface="Arial" charset="0"/>
              <a:buNone/>
            </a:pPr>
            <a:r>
              <a:rPr lang="es-CL" sz="1400" smtClean="0">
                <a:latin typeface="Times New Roman" pitchFamily="18" charset="0"/>
              </a:rPr>
              <a:t>         Elizabeth recibe una herencia. Invierte parte de ésta al 9%, y US$2.000 más que esta cantidad al 10%.En conjunto, obtiene US$1.150 por año de interés. ¿Cuánto invirtió a cada tasa?</a:t>
            </a:r>
          </a:p>
          <a:p>
            <a:pPr algn="just">
              <a:buFont typeface="Arial" charset="0"/>
              <a:buNone/>
            </a:pPr>
            <a:r>
              <a:rPr lang="es-CL" sz="1400" b="1" smtClean="0">
                <a:latin typeface="Times New Roman" pitchFamily="18" charset="0"/>
              </a:rPr>
              <a:t>Solución:</a:t>
            </a:r>
          </a:p>
          <a:p>
            <a:pPr algn="just">
              <a:buFont typeface="Arial" charset="0"/>
              <a:buNone/>
            </a:pPr>
            <a:r>
              <a:rPr lang="es-CL" sz="1400" smtClean="0">
                <a:latin typeface="Times New Roman" pitchFamily="18" charset="0"/>
              </a:rPr>
              <a:t>	Sea x  la cantidad invertida al 9% (en dólares), entonces  x + 2.000  es la cantidad invertida al 10%</a:t>
            </a:r>
          </a:p>
          <a:p>
            <a:pPr algn="just">
              <a:buFont typeface="Arial" charset="0"/>
              <a:buNone/>
            </a:pPr>
            <a:r>
              <a:rPr lang="es-CL" sz="1400" smtClean="0">
                <a:latin typeface="Times New Roman" pitchFamily="18" charset="0"/>
              </a:rPr>
              <a:t>	 (en dólares)</a:t>
            </a:r>
          </a:p>
          <a:p>
            <a:pPr algn="just">
              <a:buFont typeface="Arial" charset="0"/>
              <a:buNone/>
            </a:pPr>
            <a:r>
              <a:rPr lang="es-CL" sz="1400" smtClean="0">
                <a:latin typeface="Times New Roman" pitchFamily="18" charset="0"/>
              </a:rPr>
              <a:t>	Esta información se puede mostrar en un diagrama:</a:t>
            </a:r>
          </a:p>
          <a:p>
            <a:pPr algn="just">
              <a:buFont typeface="Arial" charset="0"/>
              <a:buNone/>
            </a:pPr>
            <a:endParaRPr lang="es-CL" sz="1400" smtClean="0">
              <a:latin typeface="Times New Roman" pitchFamily="18" charset="0"/>
            </a:endParaRPr>
          </a:p>
          <a:p>
            <a:pPr algn="just">
              <a:buFont typeface="Arial" charset="0"/>
              <a:buNone/>
            </a:pPr>
            <a:endParaRPr lang="es-CL" sz="1400" smtClean="0">
              <a:latin typeface="Times New Roman" pitchFamily="18" charset="0"/>
            </a:endParaRPr>
          </a:p>
          <a:p>
            <a:pPr algn="just">
              <a:buFont typeface="Arial" charset="0"/>
              <a:buNone/>
            </a:pPr>
            <a:r>
              <a:rPr lang="es-CL" sz="1400" smtClean="0">
                <a:latin typeface="Times New Roman" pitchFamily="18" charset="0"/>
              </a:rPr>
              <a:t>	Cantidad invertida en dólares                    </a:t>
            </a:r>
            <a:r>
              <a:rPr lang="es-CL" sz="1400" b="1" smtClean="0">
                <a:latin typeface="Times New Roman" pitchFamily="18" charset="0"/>
              </a:rPr>
              <a:t>x                   x + 2.000</a:t>
            </a:r>
          </a:p>
          <a:p>
            <a:pPr algn="just">
              <a:buFont typeface="Arial" charset="0"/>
              <a:buNone/>
            </a:pPr>
            <a:r>
              <a:rPr lang="es-CL" sz="1400" smtClean="0">
                <a:latin typeface="Times New Roman" pitchFamily="18" charset="0"/>
              </a:rPr>
              <a:t>	                                                                                                     </a:t>
            </a:r>
          </a:p>
          <a:p>
            <a:pPr algn="just">
              <a:buFont typeface="Arial" charset="0"/>
              <a:buNone/>
            </a:pPr>
            <a:r>
              <a:rPr lang="es-CL" sz="1400" smtClean="0">
                <a:latin typeface="Times New Roman" pitchFamily="18" charset="0"/>
              </a:rPr>
              <a:t>                                                                                        </a:t>
            </a:r>
            <a:r>
              <a:rPr lang="es-CL" sz="1400" b="1" smtClean="0">
                <a:latin typeface="Times New Roman" pitchFamily="18" charset="0"/>
              </a:rPr>
              <a:t>+                          =        1.150   </a:t>
            </a:r>
          </a:p>
          <a:p>
            <a:pPr algn="just">
              <a:buFont typeface="Arial" charset="0"/>
              <a:buNone/>
            </a:pPr>
            <a:endParaRPr lang="es-CL" sz="1400" smtClean="0">
              <a:latin typeface="Times New Roman" pitchFamily="18" charset="0"/>
            </a:endParaRPr>
          </a:p>
          <a:p>
            <a:pPr algn="just">
              <a:buFont typeface="Arial" charset="0"/>
              <a:buNone/>
            </a:pPr>
            <a:r>
              <a:rPr lang="es-CL" sz="1400" smtClean="0">
                <a:latin typeface="Times New Roman" pitchFamily="18" charset="0"/>
              </a:rPr>
              <a:t>	Tasa de interés             	           </a:t>
            </a:r>
            <a:r>
              <a:rPr lang="es-CL" sz="1400" b="1" smtClean="0">
                <a:latin typeface="Times New Roman" pitchFamily="18" charset="0"/>
              </a:rPr>
              <a:t>0.09                     0,10</a:t>
            </a:r>
          </a:p>
          <a:p>
            <a:endParaRPr lang="es-CL" sz="1400" smtClean="0">
              <a:latin typeface="Times New Roman" pitchFamily="18" charset="0"/>
            </a:endParaRPr>
          </a:p>
          <a:p>
            <a:endParaRPr lang="es-ES" sz="1400" smtClean="0">
              <a:latin typeface="Times New Roman" pitchFamily="18" charset="0"/>
            </a:endParaRPr>
          </a:p>
        </p:txBody>
      </p:sp>
      <p:grpSp>
        <p:nvGrpSpPr>
          <p:cNvPr id="16390" name="6 Grupo"/>
          <p:cNvGrpSpPr>
            <a:grpSpLocks/>
          </p:cNvGrpSpPr>
          <p:nvPr/>
        </p:nvGrpSpPr>
        <p:grpSpPr bwMode="auto">
          <a:xfrm>
            <a:off x="0" y="0"/>
            <a:ext cx="9144000" cy="6858000"/>
            <a:chOff x="0" y="0"/>
            <a:chExt cx="9144000" cy="6858000"/>
          </a:xfrm>
        </p:grpSpPr>
        <p:pic>
          <p:nvPicPr>
            <p:cNvPr id="16391" name="7 Imagen" descr="facultad de ingenieria.jpg"/>
            <p:cNvPicPr>
              <a:picLocks noChangeAspect="1"/>
            </p:cNvPicPr>
            <p:nvPr/>
          </p:nvPicPr>
          <p:blipFill>
            <a:blip r:embed="rId2"/>
            <a:srcRect/>
            <a:stretch>
              <a:fillRect/>
            </a:stretch>
          </p:blipFill>
          <p:spPr bwMode="auto">
            <a:xfrm>
              <a:off x="0" y="0"/>
              <a:ext cx="2123728" cy="897836"/>
            </a:xfrm>
            <a:prstGeom prst="rect">
              <a:avLst/>
            </a:prstGeom>
            <a:noFill/>
            <a:ln w="9525">
              <a:noFill/>
              <a:miter lim="800000"/>
              <a:headEnd/>
              <a:tailEnd/>
            </a:ln>
          </p:spPr>
        </p:pic>
        <p:sp>
          <p:nvSpPr>
            <p:cNvPr id="9" name="8 Rectángulo"/>
            <p:cNvSpPr/>
            <p:nvPr/>
          </p:nvSpPr>
          <p:spPr>
            <a:xfrm>
              <a:off x="0" y="6453336"/>
              <a:ext cx="9144000" cy="404664"/>
            </a:xfrm>
            <a:prstGeom prst="rect">
              <a:avLst/>
            </a:prstGeom>
            <a:solidFill>
              <a:srgbClr val="4C967D"/>
            </a:solidFill>
            <a:ln>
              <a:solidFill>
                <a:srgbClr val="4C967D"/>
              </a:solidFill>
            </a:ln>
          </p:spPr>
          <p:style>
            <a:lnRef idx="1">
              <a:schemeClr val="accent3"/>
            </a:lnRef>
            <a:fillRef idx="3">
              <a:schemeClr val="accent3"/>
            </a:fillRef>
            <a:effectRef idx="2">
              <a:schemeClr val="accent3"/>
            </a:effectRef>
            <a:fontRef idx="minor">
              <a:schemeClr val="lt1"/>
            </a:fontRef>
          </p:style>
          <p:txBody>
            <a:bodyPr anchor="ctr"/>
            <a:lstStyle>
              <a:defPPr>
                <a:defRPr lang="es-E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s-ES"/>
            </a:p>
          </p:txBody>
        </p:sp>
        <p:sp>
          <p:nvSpPr>
            <p:cNvPr id="16393" name="9 CuadroTexto"/>
            <p:cNvSpPr txBox="1">
              <a:spLocks noChangeArrowheads="1"/>
            </p:cNvSpPr>
            <p:nvPr/>
          </p:nvSpPr>
          <p:spPr bwMode="auto">
            <a:xfrm>
              <a:off x="0" y="6488668"/>
              <a:ext cx="3044423" cy="369332"/>
            </a:xfrm>
            <a:prstGeom prst="rect">
              <a:avLst/>
            </a:prstGeom>
            <a:noFill/>
            <a:ln w="9525">
              <a:noFill/>
              <a:miter lim="800000"/>
              <a:headEnd/>
              <a:tailEnd/>
            </a:ln>
          </p:spPr>
          <p:txBody>
            <a:bodyPr wrap="none">
              <a:spAutoFit/>
            </a:bodyPr>
            <a:lstStyle/>
            <a:p>
              <a:r>
                <a:rPr lang="es-CL" sz="1800">
                  <a:solidFill>
                    <a:schemeClr val="bg1"/>
                  </a:solidFill>
                  <a:latin typeface="CG Omega" pitchFamily="34" charset="0"/>
                </a:rPr>
                <a:t>Instituto de Ciencias Básicas</a:t>
              </a:r>
              <a:endParaRPr lang="es-ES" sz="1800">
                <a:solidFill>
                  <a:schemeClr val="bg1"/>
                </a:solidFill>
                <a:latin typeface="CG Omega" pitchFamily="34" charset="0"/>
              </a:endParaRPr>
            </a:p>
          </p:txBody>
        </p:sp>
        <p:sp>
          <p:nvSpPr>
            <p:cNvPr id="16394" name="10 CuadroTexto"/>
            <p:cNvSpPr txBox="1">
              <a:spLocks noChangeArrowheads="1"/>
            </p:cNvSpPr>
            <p:nvPr/>
          </p:nvSpPr>
          <p:spPr bwMode="auto">
            <a:xfrm>
              <a:off x="5580112" y="6488668"/>
              <a:ext cx="3467616" cy="369332"/>
            </a:xfrm>
            <a:prstGeom prst="rect">
              <a:avLst/>
            </a:prstGeom>
            <a:noFill/>
            <a:ln w="9525">
              <a:noFill/>
              <a:miter lim="800000"/>
              <a:headEnd/>
              <a:tailEnd/>
            </a:ln>
          </p:spPr>
          <p:txBody>
            <a:bodyPr wrap="none">
              <a:spAutoFit/>
            </a:bodyPr>
            <a:lstStyle/>
            <a:p>
              <a:r>
                <a:rPr lang="es-CL" sz="1800">
                  <a:solidFill>
                    <a:schemeClr val="bg1"/>
                  </a:solidFill>
                  <a:latin typeface="CG Omega" pitchFamily="34" charset="0"/>
                </a:rPr>
                <a:t>CURSO DE NIVELACIÓN 2012</a:t>
              </a:r>
              <a:endParaRPr lang="es-ES" sz="1800">
                <a:solidFill>
                  <a:schemeClr val="bg1"/>
                </a:solidFill>
                <a:latin typeface="CG Omega" pitchFamily="34" charset="0"/>
              </a:endParaRPr>
            </a:p>
          </p:txBody>
        </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a:spLocks noGrp="1"/>
          </p:cNvSpPr>
          <p:nvPr>
            <p:ph type="body" idx="4294967295"/>
          </p:nvPr>
        </p:nvSpPr>
        <p:spPr>
          <a:xfrm>
            <a:off x="323850" y="1341438"/>
            <a:ext cx="8280400" cy="3887787"/>
          </a:xfrm>
        </p:spPr>
        <p:txBody>
          <a:bodyPr/>
          <a:lstStyle/>
          <a:p>
            <a:pPr>
              <a:buFont typeface="Arial" charset="0"/>
              <a:buNone/>
            </a:pPr>
            <a:r>
              <a:rPr lang="es-CL" sz="1400" smtClean="0">
                <a:latin typeface="Times New Roman" pitchFamily="18" charset="0"/>
              </a:rPr>
              <a:t>	En cada una de las cajas del lado izquierdo se multiplica  la cantidad por la tasa para obtener el interés ganado y considerando que la suma de los intereses es US $1.150 se plantea la ecuación:</a:t>
            </a:r>
          </a:p>
          <a:p>
            <a:pPr>
              <a:buFont typeface="Arial" charset="0"/>
              <a:buNone/>
            </a:pPr>
            <a:endParaRPr lang="es-CL" sz="1400" smtClean="0">
              <a:latin typeface="Times New Roman" pitchFamily="18" charset="0"/>
            </a:endParaRPr>
          </a:p>
          <a:p>
            <a:pPr>
              <a:buFont typeface="Arial" charset="0"/>
              <a:buNone/>
            </a:pPr>
            <a:r>
              <a:rPr lang="es-CL" sz="1400" smtClean="0">
                <a:latin typeface="Times New Roman" pitchFamily="18" charset="0"/>
              </a:rPr>
              <a:t>				     0,09x  +  0,10 (x + 2.000)  =  1.150</a:t>
            </a:r>
          </a:p>
          <a:p>
            <a:pPr>
              <a:buFont typeface="Arial" charset="0"/>
              <a:buNone/>
            </a:pPr>
            <a:endParaRPr lang="es-CL" sz="1400" smtClean="0">
              <a:latin typeface="Times New Roman" pitchFamily="18" charset="0"/>
            </a:endParaRPr>
          </a:p>
          <a:p>
            <a:pPr>
              <a:buFont typeface="Arial" charset="0"/>
              <a:buNone/>
            </a:pPr>
            <a:r>
              <a:rPr lang="es-CL" sz="1400" smtClean="0">
                <a:latin typeface="Times New Roman" pitchFamily="18" charset="0"/>
              </a:rPr>
              <a:t>		Multiplicando por 100 para eliminar denominadores se tiene que</a:t>
            </a:r>
          </a:p>
          <a:p>
            <a:pPr>
              <a:buFont typeface="Arial" charset="0"/>
              <a:buNone/>
            </a:pPr>
            <a:endParaRPr lang="es-CL" sz="1400" smtClean="0">
              <a:latin typeface="Times New Roman" pitchFamily="18" charset="0"/>
            </a:endParaRPr>
          </a:p>
          <a:p>
            <a:pPr>
              <a:buFont typeface="Arial" charset="0"/>
              <a:buNone/>
            </a:pPr>
            <a:r>
              <a:rPr lang="es-CL" sz="1400" smtClean="0">
                <a:latin typeface="Times New Roman" pitchFamily="18" charset="0"/>
              </a:rPr>
              <a:t> 				            9x  +  10 (x + 2.000)  =  115.000</a:t>
            </a:r>
          </a:p>
          <a:p>
            <a:pPr>
              <a:buFont typeface="Arial" charset="0"/>
              <a:buNone/>
            </a:pPr>
            <a:endParaRPr lang="es-CL" sz="1400" smtClean="0">
              <a:latin typeface="Times New Roman" pitchFamily="18" charset="0"/>
            </a:endParaRPr>
          </a:p>
          <a:p>
            <a:pPr>
              <a:buFont typeface="Arial" charset="0"/>
              <a:buNone/>
            </a:pPr>
            <a:r>
              <a:rPr lang="es-CL" sz="1400" smtClean="0">
                <a:latin typeface="Times New Roman" pitchFamily="18" charset="0"/>
              </a:rPr>
              <a:t>				            9x  +  10x  + 20.000  =   115.000   </a:t>
            </a:r>
          </a:p>
          <a:p>
            <a:pPr>
              <a:buFont typeface="Arial" charset="0"/>
              <a:buNone/>
            </a:pPr>
            <a:endParaRPr lang="es-CL" sz="1400" smtClean="0">
              <a:latin typeface="Times New Roman" pitchFamily="18" charset="0"/>
            </a:endParaRPr>
          </a:p>
          <a:p>
            <a:pPr>
              <a:buFont typeface="Arial" charset="0"/>
              <a:buNone/>
            </a:pPr>
            <a:r>
              <a:rPr lang="es-CL" sz="1400" smtClean="0">
                <a:latin typeface="Times New Roman" pitchFamily="18" charset="0"/>
              </a:rPr>
              <a:t>				                                     19x   =   95.000</a:t>
            </a:r>
          </a:p>
          <a:p>
            <a:pPr>
              <a:buFont typeface="Arial" charset="0"/>
              <a:buNone/>
            </a:pPr>
            <a:endParaRPr lang="es-CL" sz="1400" smtClean="0">
              <a:latin typeface="Times New Roman" pitchFamily="18" charset="0"/>
            </a:endParaRPr>
          </a:p>
          <a:p>
            <a:pPr>
              <a:buFont typeface="Arial" charset="0"/>
              <a:buNone/>
            </a:pPr>
            <a:r>
              <a:rPr lang="es-CL" sz="1400" smtClean="0">
                <a:latin typeface="Times New Roman" pitchFamily="18" charset="0"/>
              </a:rPr>
              <a:t>				                                    x   =   5.000</a:t>
            </a:r>
          </a:p>
          <a:p>
            <a:pPr>
              <a:buFont typeface="Arial" charset="0"/>
              <a:buNone/>
            </a:pPr>
            <a:endParaRPr lang="es-CL" sz="1400" smtClean="0">
              <a:latin typeface="Times New Roman" pitchFamily="18" charset="0"/>
            </a:endParaRPr>
          </a:p>
          <a:p>
            <a:pPr>
              <a:buFont typeface="Arial" charset="0"/>
              <a:buNone/>
            </a:pPr>
            <a:r>
              <a:rPr lang="es-CL" sz="1400" smtClean="0">
                <a:latin typeface="Times New Roman" pitchFamily="18" charset="0"/>
              </a:rPr>
              <a:t>	Elizabeth ha invertido  US$ 5.000 al 9% y  US$7.000 al 10%.</a:t>
            </a:r>
          </a:p>
          <a:p>
            <a:pPr>
              <a:buFont typeface="Arial" charset="0"/>
              <a:buNone/>
            </a:pPr>
            <a:r>
              <a:rPr lang="es-CL" sz="1400" smtClean="0">
                <a:latin typeface="Times New Roman" pitchFamily="18" charset="0"/>
              </a:rPr>
              <a:t>	(Verifique que esta respuesta es correcta)</a:t>
            </a:r>
          </a:p>
          <a:p>
            <a:pPr>
              <a:buFont typeface="Arial" charset="0"/>
              <a:buNone/>
            </a:pPr>
            <a:endParaRPr lang="es-CL" sz="1400" smtClean="0">
              <a:latin typeface="Times New Roman" pitchFamily="18" charset="0"/>
            </a:endParaRPr>
          </a:p>
        </p:txBody>
      </p:sp>
      <p:grpSp>
        <p:nvGrpSpPr>
          <p:cNvPr id="17411" name="3 Grupo"/>
          <p:cNvGrpSpPr>
            <a:grpSpLocks/>
          </p:cNvGrpSpPr>
          <p:nvPr/>
        </p:nvGrpSpPr>
        <p:grpSpPr bwMode="auto">
          <a:xfrm>
            <a:off x="0" y="0"/>
            <a:ext cx="9144000" cy="6858000"/>
            <a:chOff x="0" y="0"/>
            <a:chExt cx="9144000" cy="6858000"/>
          </a:xfrm>
        </p:grpSpPr>
        <p:pic>
          <p:nvPicPr>
            <p:cNvPr id="17412" name="4 Imagen" descr="facultad de ingenieria.jpg"/>
            <p:cNvPicPr>
              <a:picLocks noChangeAspect="1"/>
            </p:cNvPicPr>
            <p:nvPr/>
          </p:nvPicPr>
          <p:blipFill>
            <a:blip r:embed="rId2"/>
            <a:srcRect/>
            <a:stretch>
              <a:fillRect/>
            </a:stretch>
          </p:blipFill>
          <p:spPr bwMode="auto">
            <a:xfrm>
              <a:off x="0" y="0"/>
              <a:ext cx="2123728" cy="897836"/>
            </a:xfrm>
            <a:prstGeom prst="rect">
              <a:avLst/>
            </a:prstGeom>
            <a:noFill/>
            <a:ln w="9525">
              <a:noFill/>
              <a:miter lim="800000"/>
              <a:headEnd/>
              <a:tailEnd/>
            </a:ln>
          </p:spPr>
        </p:pic>
        <p:sp>
          <p:nvSpPr>
            <p:cNvPr id="6" name="5 Rectángulo"/>
            <p:cNvSpPr/>
            <p:nvPr/>
          </p:nvSpPr>
          <p:spPr>
            <a:xfrm>
              <a:off x="0" y="6453336"/>
              <a:ext cx="9144000" cy="404664"/>
            </a:xfrm>
            <a:prstGeom prst="rect">
              <a:avLst/>
            </a:prstGeom>
            <a:solidFill>
              <a:srgbClr val="4C967D"/>
            </a:solidFill>
            <a:ln>
              <a:solidFill>
                <a:srgbClr val="4C967D"/>
              </a:solidFill>
            </a:ln>
          </p:spPr>
          <p:style>
            <a:lnRef idx="1">
              <a:schemeClr val="accent3"/>
            </a:lnRef>
            <a:fillRef idx="3">
              <a:schemeClr val="accent3"/>
            </a:fillRef>
            <a:effectRef idx="2">
              <a:schemeClr val="accent3"/>
            </a:effectRef>
            <a:fontRef idx="minor">
              <a:schemeClr val="lt1"/>
            </a:fontRef>
          </p:style>
          <p:txBody>
            <a:bodyPr anchor="ctr"/>
            <a:lstStyle>
              <a:defPPr>
                <a:defRPr lang="es-E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s-ES"/>
            </a:p>
          </p:txBody>
        </p:sp>
        <p:sp>
          <p:nvSpPr>
            <p:cNvPr id="17414" name="6 CuadroTexto"/>
            <p:cNvSpPr txBox="1">
              <a:spLocks noChangeArrowheads="1"/>
            </p:cNvSpPr>
            <p:nvPr/>
          </p:nvSpPr>
          <p:spPr bwMode="auto">
            <a:xfrm>
              <a:off x="0" y="6488668"/>
              <a:ext cx="3044423" cy="369332"/>
            </a:xfrm>
            <a:prstGeom prst="rect">
              <a:avLst/>
            </a:prstGeom>
            <a:noFill/>
            <a:ln w="9525">
              <a:noFill/>
              <a:miter lim="800000"/>
              <a:headEnd/>
              <a:tailEnd/>
            </a:ln>
          </p:spPr>
          <p:txBody>
            <a:bodyPr wrap="none">
              <a:spAutoFit/>
            </a:bodyPr>
            <a:lstStyle/>
            <a:p>
              <a:r>
                <a:rPr lang="es-CL" sz="1800">
                  <a:solidFill>
                    <a:schemeClr val="bg1"/>
                  </a:solidFill>
                  <a:latin typeface="CG Omega" pitchFamily="34" charset="0"/>
                </a:rPr>
                <a:t>Instituto de Ciencias Básicas</a:t>
              </a:r>
              <a:endParaRPr lang="es-ES" sz="1800">
                <a:solidFill>
                  <a:schemeClr val="bg1"/>
                </a:solidFill>
                <a:latin typeface="CG Omega" pitchFamily="34" charset="0"/>
              </a:endParaRPr>
            </a:p>
          </p:txBody>
        </p:sp>
        <p:sp>
          <p:nvSpPr>
            <p:cNvPr id="17415" name="7 CuadroTexto"/>
            <p:cNvSpPr txBox="1">
              <a:spLocks noChangeArrowheads="1"/>
            </p:cNvSpPr>
            <p:nvPr/>
          </p:nvSpPr>
          <p:spPr bwMode="auto">
            <a:xfrm>
              <a:off x="5580112" y="6488668"/>
              <a:ext cx="3467616" cy="369332"/>
            </a:xfrm>
            <a:prstGeom prst="rect">
              <a:avLst/>
            </a:prstGeom>
            <a:noFill/>
            <a:ln w="9525">
              <a:noFill/>
              <a:miter lim="800000"/>
              <a:headEnd/>
              <a:tailEnd/>
            </a:ln>
          </p:spPr>
          <p:txBody>
            <a:bodyPr wrap="none">
              <a:spAutoFit/>
            </a:bodyPr>
            <a:lstStyle/>
            <a:p>
              <a:r>
                <a:rPr lang="es-CL" sz="1800">
                  <a:solidFill>
                    <a:schemeClr val="bg1"/>
                  </a:solidFill>
                  <a:latin typeface="CG Omega" pitchFamily="34" charset="0"/>
                </a:rPr>
                <a:t>CURSO DE NIVELACIÓN 2012</a:t>
              </a:r>
              <a:endParaRPr lang="es-ES" sz="1800">
                <a:solidFill>
                  <a:schemeClr val="bg1"/>
                </a:solidFill>
                <a:latin typeface="CG Omega" pitchFamily="34" charset="0"/>
              </a:endParaRPr>
            </a:p>
          </p:txBody>
        </p:sp>
      </p:gr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3"/>
          <p:cNvSpPr>
            <a:spLocks noGrp="1"/>
          </p:cNvSpPr>
          <p:nvPr>
            <p:ph type="body" sz="half" idx="4294967295"/>
          </p:nvPr>
        </p:nvSpPr>
        <p:spPr>
          <a:xfrm>
            <a:off x="755650" y="1341438"/>
            <a:ext cx="7462838" cy="4525962"/>
          </a:xfrm>
        </p:spPr>
        <p:txBody>
          <a:bodyPr/>
          <a:lstStyle/>
          <a:p>
            <a:pPr>
              <a:lnSpc>
                <a:spcPct val="80000"/>
              </a:lnSpc>
              <a:buFont typeface="Arial" charset="0"/>
              <a:buNone/>
            </a:pPr>
            <a:r>
              <a:rPr lang="es-CL" sz="1400" b="1" smtClean="0">
                <a:latin typeface="Times New Roman" pitchFamily="18" charset="0"/>
              </a:rPr>
              <a:t>Ejemplo 5:</a:t>
            </a:r>
          </a:p>
          <a:p>
            <a:pPr>
              <a:lnSpc>
                <a:spcPct val="80000"/>
              </a:lnSpc>
              <a:buFont typeface="Arial" charset="0"/>
              <a:buNone/>
            </a:pPr>
            <a:r>
              <a:rPr lang="es-CL" sz="1400" smtClean="0">
                <a:latin typeface="Times New Roman" pitchFamily="18" charset="0"/>
              </a:rPr>
              <a:t>        Un bote para excursionista tarda 1,5 veces más en recorrer 360 millas en el viaje de ida que en el de regreso. Si el bote viaja a 15 millas por hora en aguas tranquilas, ¿cuál es la rapidez de la corriente?</a:t>
            </a:r>
          </a:p>
          <a:p>
            <a:pPr>
              <a:lnSpc>
                <a:spcPct val="80000"/>
              </a:lnSpc>
              <a:buFont typeface="Arial" charset="0"/>
              <a:buNone/>
            </a:pPr>
            <a:r>
              <a:rPr lang="es-CL" sz="1400" smtClean="0">
                <a:latin typeface="Times New Roman" pitchFamily="18" charset="0"/>
              </a:rPr>
              <a:t> </a:t>
            </a:r>
          </a:p>
          <a:p>
            <a:pPr>
              <a:lnSpc>
                <a:spcPct val="80000"/>
              </a:lnSpc>
              <a:buFont typeface="Arial" charset="0"/>
              <a:buNone/>
            </a:pPr>
            <a:endParaRPr lang="es-CL" sz="1400" smtClean="0">
              <a:latin typeface="Times New Roman" pitchFamily="18" charset="0"/>
            </a:endParaRPr>
          </a:p>
          <a:p>
            <a:pPr>
              <a:lnSpc>
                <a:spcPct val="80000"/>
              </a:lnSpc>
              <a:buFont typeface="Arial" charset="0"/>
              <a:buNone/>
            </a:pPr>
            <a:r>
              <a:rPr lang="es-CL" sz="1400" b="1" smtClean="0">
                <a:latin typeface="Times New Roman" pitchFamily="18" charset="0"/>
              </a:rPr>
              <a:t>Solución:</a:t>
            </a:r>
          </a:p>
          <a:p>
            <a:pPr>
              <a:lnSpc>
                <a:spcPct val="80000"/>
              </a:lnSpc>
              <a:buFont typeface="Arial" charset="0"/>
              <a:buNone/>
            </a:pPr>
            <a:r>
              <a:rPr lang="es-CL" sz="1400" smtClean="0">
                <a:latin typeface="Times New Roman" pitchFamily="18" charset="0"/>
              </a:rPr>
              <a:t>           Sea   x  la  rapidez de la corriente (en millas por hora)</a:t>
            </a:r>
          </a:p>
          <a:p>
            <a:pPr>
              <a:lnSpc>
                <a:spcPct val="80000"/>
              </a:lnSpc>
              <a:buFont typeface="Arial" charset="0"/>
              <a:buNone/>
            </a:pPr>
            <a:endParaRPr lang="es-CL" sz="1400" smtClean="0">
              <a:latin typeface="Times New Roman" pitchFamily="18" charset="0"/>
            </a:endParaRPr>
          </a:p>
          <a:p>
            <a:pPr>
              <a:lnSpc>
                <a:spcPct val="80000"/>
              </a:lnSpc>
              <a:buFont typeface="Arial" charset="0"/>
              <a:buNone/>
            </a:pPr>
            <a:r>
              <a:rPr lang="es-CL" sz="1400" smtClean="0">
                <a:latin typeface="Times New Roman" pitchFamily="18" charset="0"/>
              </a:rPr>
              <a:t>            15 – x  es la  rapidez del bote en contra la corriente</a:t>
            </a:r>
          </a:p>
          <a:p>
            <a:pPr>
              <a:lnSpc>
                <a:spcPct val="80000"/>
              </a:lnSpc>
              <a:buFont typeface="Arial" charset="0"/>
              <a:buNone/>
            </a:pPr>
            <a:endParaRPr lang="es-CL" sz="1400" smtClean="0">
              <a:latin typeface="Times New Roman" pitchFamily="18" charset="0"/>
            </a:endParaRPr>
          </a:p>
          <a:p>
            <a:pPr>
              <a:lnSpc>
                <a:spcPct val="80000"/>
              </a:lnSpc>
              <a:buFont typeface="Arial" charset="0"/>
              <a:buNone/>
            </a:pPr>
            <a:r>
              <a:rPr lang="es-CL" sz="1400" smtClean="0">
                <a:latin typeface="Times New Roman" pitchFamily="18" charset="0"/>
              </a:rPr>
              <a:t>            15 + x  es la  rapidez del bote a favor de la corriente</a:t>
            </a:r>
          </a:p>
          <a:p>
            <a:pPr>
              <a:lnSpc>
                <a:spcPct val="80000"/>
              </a:lnSpc>
              <a:buFont typeface="Arial" charset="0"/>
              <a:buNone/>
            </a:pPr>
            <a:endParaRPr lang="es-CL" sz="1400" smtClean="0">
              <a:latin typeface="Times New Roman" pitchFamily="18" charset="0"/>
            </a:endParaRPr>
          </a:p>
          <a:p>
            <a:pPr>
              <a:lnSpc>
                <a:spcPct val="80000"/>
              </a:lnSpc>
              <a:buFont typeface="Arial" charset="0"/>
              <a:buNone/>
            </a:pPr>
            <a:r>
              <a:rPr lang="es-CL" sz="1400" smtClean="0">
                <a:latin typeface="Times New Roman" pitchFamily="18" charset="0"/>
              </a:rPr>
              <a:t>           Tiempo en contra la corriente  =   (1,5) (tiempo a favor de la corriente)</a:t>
            </a:r>
          </a:p>
          <a:p>
            <a:pPr>
              <a:lnSpc>
                <a:spcPct val="80000"/>
              </a:lnSpc>
              <a:buFont typeface="Arial" charset="0"/>
              <a:buNone/>
            </a:pPr>
            <a:r>
              <a:rPr lang="es-CL" sz="1400" smtClean="0">
                <a:latin typeface="Times New Roman" pitchFamily="18" charset="0"/>
              </a:rPr>
              <a:t>           Como  tiempo = distancia /  rapidez ,  entonces: </a:t>
            </a:r>
          </a:p>
          <a:p>
            <a:pPr>
              <a:lnSpc>
                <a:spcPct val="80000"/>
              </a:lnSpc>
              <a:buFont typeface="Arial" charset="0"/>
              <a:buNone/>
            </a:pPr>
            <a:r>
              <a:rPr lang="es-CL" sz="1400" smtClean="0">
                <a:latin typeface="Times New Roman" pitchFamily="18" charset="0"/>
              </a:rPr>
              <a:t>       </a:t>
            </a:r>
          </a:p>
          <a:p>
            <a:pPr>
              <a:lnSpc>
                <a:spcPct val="80000"/>
              </a:lnSpc>
              <a:buFont typeface="Arial" charset="0"/>
              <a:buNone/>
            </a:pPr>
            <a:r>
              <a:rPr lang="es-CL" sz="1400" smtClean="0">
                <a:latin typeface="Times New Roman" pitchFamily="18" charset="0"/>
              </a:rPr>
              <a:t>  </a:t>
            </a:r>
            <a:endParaRPr lang="es-ES" sz="1400" smtClean="0">
              <a:latin typeface="Times New Roman" pitchFamily="18" charset="0"/>
            </a:endParaRPr>
          </a:p>
        </p:txBody>
      </p:sp>
      <p:graphicFrame>
        <p:nvGraphicFramePr>
          <p:cNvPr id="2050" name="Object 7"/>
          <p:cNvGraphicFramePr>
            <a:graphicFrameLocks noChangeAspect="1"/>
          </p:cNvGraphicFramePr>
          <p:nvPr>
            <p:ph sz="half" idx="4294967295"/>
          </p:nvPr>
        </p:nvGraphicFramePr>
        <p:xfrm>
          <a:off x="3708400" y="4724400"/>
          <a:ext cx="2016125" cy="936625"/>
        </p:xfrm>
        <a:graphic>
          <a:graphicData uri="http://schemas.openxmlformats.org/presentationml/2006/ole">
            <p:oleObj spid="_x0000_s2050" name="Ecuación" r:id="rId3" imgW="2133360" imgH="914400" progId="Equation.3">
              <p:embed/>
            </p:oleObj>
          </a:graphicData>
        </a:graphic>
      </p:graphicFrame>
      <p:grpSp>
        <p:nvGrpSpPr>
          <p:cNvPr id="2052" name="4 Grupo"/>
          <p:cNvGrpSpPr>
            <a:grpSpLocks/>
          </p:cNvGrpSpPr>
          <p:nvPr/>
        </p:nvGrpSpPr>
        <p:grpSpPr bwMode="auto">
          <a:xfrm>
            <a:off x="0" y="0"/>
            <a:ext cx="9144000" cy="6858000"/>
            <a:chOff x="0" y="0"/>
            <a:chExt cx="9144000" cy="6858000"/>
          </a:xfrm>
        </p:grpSpPr>
        <p:pic>
          <p:nvPicPr>
            <p:cNvPr id="2053" name="5 Imagen" descr="facultad de ingenieria.jpg"/>
            <p:cNvPicPr>
              <a:picLocks noChangeAspect="1"/>
            </p:cNvPicPr>
            <p:nvPr/>
          </p:nvPicPr>
          <p:blipFill>
            <a:blip r:embed="rId4"/>
            <a:srcRect/>
            <a:stretch>
              <a:fillRect/>
            </a:stretch>
          </p:blipFill>
          <p:spPr bwMode="auto">
            <a:xfrm>
              <a:off x="0" y="0"/>
              <a:ext cx="2123728" cy="897836"/>
            </a:xfrm>
            <a:prstGeom prst="rect">
              <a:avLst/>
            </a:prstGeom>
            <a:noFill/>
            <a:ln w="9525">
              <a:noFill/>
              <a:miter lim="800000"/>
              <a:headEnd/>
              <a:tailEnd/>
            </a:ln>
          </p:spPr>
        </p:pic>
        <p:sp>
          <p:nvSpPr>
            <p:cNvPr id="7" name="6 Rectángulo"/>
            <p:cNvSpPr/>
            <p:nvPr/>
          </p:nvSpPr>
          <p:spPr>
            <a:xfrm>
              <a:off x="0" y="6453336"/>
              <a:ext cx="9144000" cy="404664"/>
            </a:xfrm>
            <a:prstGeom prst="rect">
              <a:avLst/>
            </a:prstGeom>
            <a:solidFill>
              <a:srgbClr val="4C967D"/>
            </a:solidFill>
            <a:ln>
              <a:solidFill>
                <a:srgbClr val="4C967D"/>
              </a:solidFill>
            </a:ln>
          </p:spPr>
          <p:style>
            <a:lnRef idx="1">
              <a:schemeClr val="accent3"/>
            </a:lnRef>
            <a:fillRef idx="3">
              <a:schemeClr val="accent3"/>
            </a:fillRef>
            <a:effectRef idx="2">
              <a:schemeClr val="accent3"/>
            </a:effectRef>
            <a:fontRef idx="minor">
              <a:schemeClr val="lt1"/>
            </a:fontRef>
          </p:style>
          <p:txBody>
            <a:bodyPr anchor="ctr"/>
            <a:lstStyle>
              <a:defPPr>
                <a:defRPr lang="es-E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s-ES"/>
            </a:p>
          </p:txBody>
        </p:sp>
        <p:sp>
          <p:nvSpPr>
            <p:cNvPr id="2055" name="7 CuadroTexto"/>
            <p:cNvSpPr txBox="1">
              <a:spLocks noChangeArrowheads="1"/>
            </p:cNvSpPr>
            <p:nvPr/>
          </p:nvSpPr>
          <p:spPr bwMode="auto">
            <a:xfrm>
              <a:off x="0" y="6488668"/>
              <a:ext cx="3044423" cy="369332"/>
            </a:xfrm>
            <a:prstGeom prst="rect">
              <a:avLst/>
            </a:prstGeom>
            <a:noFill/>
            <a:ln w="9525">
              <a:noFill/>
              <a:miter lim="800000"/>
              <a:headEnd/>
              <a:tailEnd/>
            </a:ln>
          </p:spPr>
          <p:txBody>
            <a:bodyPr wrap="none">
              <a:spAutoFit/>
            </a:bodyPr>
            <a:lstStyle/>
            <a:p>
              <a:r>
                <a:rPr lang="es-CL" sz="1800">
                  <a:solidFill>
                    <a:schemeClr val="bg1"/>
                  </a:solidFill>
                  <a:latin typeface="CG Omega" pitchFamily="34" charset="0"/>
                </a:rPr>
                <a:t>Instituto de Ciencias Básicas</a:t>
              </a:r>
              <a:endParaRPr lang="es-ES" sz="1800">
                <a:solidFill>
                  <a:schemeClr val="bg1"/>
                </a:solidFill>
                <a:latin typeface="CG Omega" pitchFamily="34" charset="0"/>
              </a:endParaRPr>
            </a:p>
          </p:txBody>
        </p:sp>
        <p:sp>
          <p:nvSpPr>
            <p:cNvPr id="2056" name="8 CuadroTexto"/>
            <p:cNvSpPr txBox="1">
              <a:spLocks noChangeArrowheads="1"/>
            </p:cNvSpPr>
            <p:nvPr/>
          </p:nvSpPr>
          <p:spPr bwMode="auto">
            <a:xfrm>
              <a:off x="5580112" y="6488668"/>
              <a:ext cx="3467616" cy="369332"/>
            </a:xfrm>
            <a:prstGeom prst="rect">
              <a:avLst/>
            </a:prstGeom>
            <a:noFill/>
            <a:ln w="9525">
              <a:noFill/>
              <a:miter lim="800000"/>
              <a:headEnd/>
              <a:tailEnd/>
            </a:ln>
          </p:spPr>
          <p:txBody>
            <a:bodyPr wrap="none">
              <a:spAutoFit/>
            </a:bodyPr>
            <a:lstStyle/>
            <a:p>
              <a:r>
                <a:rPr lang="es-CL" sz="1800">
                  <a:solidFill>
                    <a:schemeClr val="bg1"/>
                  </a:solidFill>
                  <a:latin typeface="CG Omega" pitchFamily="34" charset="0"/>
                </a:rPr>
                <a:t>CURSO DE NIVELACIÓN 2012</a:t>
              </a:r>
              <a:endParaRPr lang="es-ES" sz="1800">
                <a:solidFill>
                  <a:schemeClr val="bg1"/>
                </a:solidFill>
                <a:latin typeface="CG Omega" pitchFamily="34" charset="0"/>
              </a:endParaRPr>
            </a:p>
          </p:txBody>
        </p:sp>
      </p:gr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p:cNvSpPr>
          <p:nvPr>
            <p:ph type="body" sz="half" idx="4294967295"/>
          </p:nvPr>
        </p:nvSpPr>
        <p:spPr>
          <a:xfrm>
            <a:off x="611188" y="1125538"/>
            <a:ext cx="8218487" cy="4525962"/>
          </a:xfrm>
        </p:spPr>
        <p:txBody>
          <a:bodyPr/>
          <a:lstStyle/>
          <a:p>
            <a:pPr>
              <a:buFont typeface="Arial" charset="0"/>
              <a:buNone/>
            </a:pPr>
            <a:r>
              <a:rPr lang="es-CL" sz="1400" smtClean="0"/>
              <a:t>  			 </a:t>
            </a:r>
            <a:r>
              <a:rPr lang="es-CL" sz="1400" smtClean="0">
                <a:latin typeface="Times New Roman" pitchFamily="18" charset="0"/>
              </a:rPr>
              <a:t>360 (15  +  x )  =  540  ( 15 – x )</a:t>
            </a:r>
          </a:p>
          <a:p>
            <a:pPr>
              <a:buFont typeface="Arial" charset="0"/>
              <a:buNone/>
            </a:pPr>
            <a:endParaRPr lang="es-CL" sz="1400" smtClean="0">
              <a:latin typeface="Times New Roman" pitchFamily="18" charset="0"/>
            </a:endParaRPr>
          </a:p>
          <a:p>
            <a:pPr>
              <a:buFont typeface="Arial" charset="0"/>
              <a:buNone/>
            </a:pPr>
            <a:r>
              <a:rPr lang="es-CL" sz="1400" smtClean="0">
                <a:latin typeface="Times New Roman" pitchFamily="18" charset="0"/>
              </a:rPr>
              <a:t>  			 5.400  + 360x  =  8.100 – 540x</a:t>
            </a:r>
          </a:p>
          <a:p>
            <a:pPr>
              <a:buFont typeface="Arial" charset="0"/>
              <a:buNone/>
            </a:pPr>
            <a:endParaRPr lang="es-CL" sz="1400" smtClean="0">
              <a:latin typeface="Times New Roman" pitchFamily="18" charset="0"/>
            </a:endParaRPr>
          </a:p>
          <a:p>
            <a:pPr>
              <a:buFont typeface="Arial" charset="0"/>
              <a:buNone/>
            </a:pPr>
            <a:r>
              <a:rPr lang="es-CL" sz="1400" smtClean="0">
                <a:latin typeface="Times New Roman" pitchFamily="18" charset="0"/>
              </a:rPr>
              <a:t>			                 900x  =  2.700</a:t>
            </a:r>
          </a:p>
          <a:p>
            <a:pPr>
              <a:buFont typeface="Arial" charset="0"/>
              <a:buNone/>
            </a:pPr>
            <a:endParaRPr lang="es-CL" sz="1400" smtClean="0">
              <a:latin typeface="Times New Roman" pitchFamily="18" charset="0"/>
            </a:endParaRPr>
          </a:p>
          <a:p>
            <a:pPr>
              <a:buFont typeface="Arial" charset="0"/>
              <a:buNone/>
            </a:pPr>
            <a:r>
              <a:rPr lang="es-CL" sz="1400" smtClean="0">
                <a:latin typeface="Times New Roman" pitchFamily="18" charset="0"/>
              </a:rPr>
              <a:t>			                       x  =  3</a:t>
            </a:r>
          </a:p>
          <a:p>
            <a:pPr>
              <a:buFont typeface="Arial" charset="0"/>
              <a:buNone/>
            </a:pPr>
            <a:endParaRPr lang="es-CL" sz="1400" smtClean="0">
              <a:latin typeface="Times New Roman" pitchFamily="18" charset="0"/>
            </a:endParaRPr>
          </a:p>
          <a:p>
            <a:pPr>
              <a:buFont typeface="Arial" charset="0"/>
              <a:buNone/>
            </a:pPr>
            <a:r>
              <a:rPr lang="es-CL" sz="1400" smtClean="0">
                <a:latin typeface="Times New Roman" pitchFamily="18" charset="0"/>
              </a:rPr>
              <a:t>Por tanto, la rapidez de la corriente es de 3 millas por hora.</a:t>
            </a:r>
          </a:p>
          <a:p>
            <a:pPr>
              <a:buFont typeface="Arial" charset="0"/>
              <a:buNone/>
            </a:pPr>
            <a:r>
              <a:rPr lang="es-CL" sz="1400" smtClean="0">
                <a:latin typeface="Times New Roman" pitchFamily="18" charset="0"/>
              </a:rPr>
              <a:t>(compruebe esta respuesta)</a:t>
            </a:r>
          </a:p>
          <a:p>
            <a:pPr>
              <a:buFont typeface="Arial" charset="0"/>
              <a:buNone/>
            </a:pPr>
            <a:endParaRPr lang="es-CL" sz="1400" smtClean="0">
              <a:latin typeface="Times New Roman" pitchFamily="18" charset="0"/>
            </a:endParaRPr>
          </a:p>
          <a:p>
            <a:pPr>
              <a:buFont typeface="Arial" charset="0"/>
              <a:buNone/>
            </a:pPr>
            <a:r>
              <a:rPr lang="es-CL" sz="1400" b="1" smtClean="0">
                <a:latin typeface="Times New Roman" pitchFamily="18" charset="0"/>
              </a:rPr>
              <a:t>Ejemplo 6: </a:t>
            </a:r>
          </a:p>
          <a:p>
            <a:pPr>
              <a:buFont typeface="Arial" charset="0"/>
              <a:buNone/>
            </a:pPr>
            <a:r>
              <a:rPr lang="es-CL" sz="1400" smtClean="0">
                <a:latin typeface="Times New Roman" pitchFamily="18" charset="0"/>
              </a:rPr>
              <a:t>        Un cilindro circular recto tiene un área de superficie de 288       pulgadas cuadradas y el radio de su base es 6 pulgadas. Encuentre la altura del cilindro y su volumen.</a:t>
            </a:r>
          </a:p>
          <a:p>
            <a:pPr>
              <a:buFont typeface="Arial" charset="0"/>
              <a:buNone/>
            </a:pPr>
            <a:r>
              <a:rPr lang="es-ES" sz="1400" smtClean="0">
                <a:latin typeface="Times New Roman" pitchFamily="18" charset="0"/>
              </a:rPr>
              <a:t>     </a:t>
            </a:r>
          </a:p>
        </p:txBody>
      </p:sp>
      <p:graphicFrame>
        <p:nvGraphicFramePr>
          <p:cNvPr id="3074" name="Object 5"/>
          <p:cNvGraphicFramePr>
            <a:graphicFrameLocks noChangeAspect="1"/>
          </p:cNvGraphicFramePr>
          <p:nvPr>
            <p:ph sz="half" idx="4294967295"/>
          </p:nvPr>
        </p:nvGraphicFramePr>
        <p:xfrm>
          <a:off x="5292725" y="4221163"/>
          <a:ext cx="242888" cy="266700"/>
        </p:xfrm>
        <a:graphic>
          <a:graphicData uri="http://schemas.openxmlformats.org/presentationml/2006/ole">
            <p:oleObj spid="_x0000_s3074" name="Ecuación" r:id="rId3" imgW="126720" imgH="139680" progId="Equation.3">
              <p:embed/>
            </p:oleObj>
          </a:graphicData>
        </a:graphic>
      </p:graphicFrame>
      <p:pic>
        <p:nvPicPr>
          <p:cNvPr id="3076" name="Picture 4"/>
          <p:cNvPicPr>
            <a:picLocks noChangeAspect="1" noChangeArrowheads="1"/>
          </p:cNvPicPr>
          <p:nvPr/>
        </p:nvPicPr>
        <p:blipFill>
          <a:blip r:embed="rId4"/>
          <a:srcRect/>
          <a:stretch>
            <a:fillRect/>
          </a:stretch>
        </p:blipFill>
        <p:spPr bwMode="auto">
          <a:xfrm>
            <a:off x="3419475" y="4868863"/>
            <a:ext cx="762000" cy="1209675"/>
          </a:xfrm>
          <a:prstGeom prst="rect">
            <a:avLst/>
          </a:prstGeom>
          <a:noFill/>
          <a:ln w="9525">
            <a:noFill/>
            <a:miter lim="800000"/>
            <a:headEnd/>
            <a:tailEnd/>
          </a:ln>
        </p:spPr>
      </p:pic>
      <p:grpSp>
        <p:nvGrpSpPr>
          <p:cNvPr id="3077" name="5 Grupo"/>
          <p:cNvGrpSpPr>
            <a:grpSpLocks/>
          </p:cNvGrpSpPr>
          <p:nvPr/>
        </p:nvGrpSpPr>
        <p:grpSpPr bwMode="auto">
          <a:xfrm>
            <a:off x="0" y="0"/>
            <a:ext cx="9144000" cy="6858000"/>
            <a:chOff x="0" y="0"/>
            <a:chExt cx="9144000" cy="6858000"/>
          </a:xfrm>
        </p:grpSpPr>
        <p:pic>
          <p:nvPicPr>
            <p:cNvPr id="3078" name="6 Imagen" descr="facultad de ingenieria.jpg"/>
            <p:cNvPicPr>
              <a:picLocks noChangeAspect="1"/>
            </p:cNvPicPr>
            <p:nvPr/>
          </p:nvPicPr>
          <p:blipFill>
            <a:blip r:embed="rId5"/>
            <a:srcRect/>
            <a:stretch>
              <a:fillRect/>
            </a:stretch>
          </p:blipFill>
          <p:spPr bwMode="auto">
            <a:xfrm>
              <a:off x="0" y="0"/>
              <a:ext cx="2123728" cy="897836"/>
            </a:xfrm>
            <a:prstGeom prst="rect">
              <a:avLst/>
            </a:prstGeom>
            <a:noFill/>
            <a:ln w="9525">
              <a:noFill/>
              <a:miter lim="800000"/>
              <a:headEnd/>
              <a:tailEnd/>
            </a:ln>
          </p:spPr>
        </p:pic>
        <p:sp>
          <p:nvSpPr>
            <p:cNvPr id="8" name="7 Rectángulo"/>
            <p:cNvSpPr/>
            <p:nvPr/>
          </p:nvSpPr>
          <p:spPr>
            <a:xfrm>
              <a:off x="0" y="6453336"/>
              <a:ext cx="9144000" cy="404664"/>
            </a:xfrm>
            <a:prstGeom prst="rect">
              <a:avLst/>
            </a:prstGeom>
            <a:solidFill>
              <a:srgbClr val="4C967D"/>
            </a:solidFill>
            <a:ln>
              <a:solidFill>
                <a:srgbClr val="4C967D"/>
              </a:solidFill>
            </a:ln>
          </p:spPr>
          <p:style>
            <a:lnRef idx="1">
              <a:schemeClr val="accent3"/>
            </a:lnRef>
            <a:fillRef idx="3">
              <a:schemeClr val="accent3"/>
            </a:fillRef>
            <a:effectRef idx="2">
              <a:schemeClr val="accent3"/>
            </a:effectRef>
            <a:fontRef idx="minor">
              <a:schemeClr val="lt1"/>
            </a:fontRef>
          </p:style>
          <p:txBody>
            <a:bodyPr anchor="ctr"/>
            <a:lstStyle>
              <a:defPPr>
                <a:defRPr lang="es-E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s-ES"/>
            </a:p>
          </p:txBody>
        </p:sp>
        <p:sp>
          <p:nvSpPr>
            <p:cNvPr id="3080" name="8 CuadroTexto"/>
            <p:cNvSpPr txBox="1">
              <a:spLocks noChangeArrowheads="1"/>
            </p:cNvSpPr>
            <p:nvPr/>
          </p:nvSpPr>
          <p:spPr bwMode="auto">
            <a:xfrm>
              <a:off x="0" y="6488668"/>
              <a:ext cx="3044423" cy="369332"/>
            </a:xfrm>
            <a:prstGeom prst="rect">
              <a:avLst/>
            </a:prstGeom>
            <a:noFill/>
            <a:ln w="9525">
              <a:noFill/>
              <a:miter lim="800000"/>
              <a:headEnd/>
              <a:tailEnd/>
            </a:ln>
          </p:spPr>
          <p:txBody>
            <a:bodyPr wrap="none">
              <a:spAutoFit/>
            </a:bodyPr>
            <a:lstStyle/>
            <a:p>
              <a:r>
                <a:rPr lang="es-CL" sz="1800">
                  <a:solidFill>
                    <a:schemeClr val="bg1"/>
                  </a:solidFill>
                  <a:latin typeface="CG Omega" pitchFamily="34" charset="0"/>
                </a:rPr>
                <a:t>Instituto de Ciencias Básicas</a:t>
              </a:r>
              <a:endParaRPr lang="es-ES" sz="1800">
                <a:solidFill>
                  <a:schemeClr val="bg1"/>
                </a:solidFill>
                <a:latin typeface="CG Omega" pitchFamily="34" charset="0"/>
              </a:endParaRPr>
            </a:p>
          </p:txBody>
        </p:sp>
        <p:sp>
          <p:nvSpPr>
            <p:cNvPr id="3081" name="9 CuadroTexto"/>
            <p:cNvSpPr txBox="1">
              <a:spLocks noChangeArrowheads="1"/>
            </p:cNvSpPr>
            <p:nvPr/>
          </p:nvSpPr>
          <p:spPr bwMode="auto">
            <a:xfrm>
              <a:off x="5580112" y="6488668"/>
              <a:ext cx="3467616" cy="369332"/>
            </a:xfrm>
            <a:prstGeom prst="rect">
              <a:avLst/>
            </a:prstGeom>
            <a:noFill/>
            <a:ln w="9525">
              <a:noFill/>
              <a:miter lim="800000"/>
              <a:headEnd/>
              <a:tailEnd/>
            </a:ln>
          </p:spPr>
          <p:txBody>
            <a:bodyPr wrap="none">
              <a:spAutoFit/>
            </a:bodyPr>
            <a:lstStyle/>
            <a:p>
              <a:r>
                <a:rPr lang="es-CL" sz="1800">
                  <a:solidFill>
                    <a:schemeClr val="bg1"/>
                  </a:solidFill>
                  <a:latin typeface="CG Omega" pitchFamily="34" charset="0"/>
                </a:rPr>
                <a:t>CURSO DE NIVELACIÓN 2012</a:t>
              </a:r>
              <a:endParaRPr lang="es-ES" sz="1800">
                <a:solidFill>
                  <a:schemeClr val="bg1"/>
                </a:solidFill>
                <a:latin typeface="CG Omega" pitchFamily="34" charset="0"/>
              </a:endParaRPr>
            </a:p>
          </p:txBody>
        </p:sp>
      </p:gr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4" name="Rectangle 3"/>
          <p:cNvSpPr>
            <a:spLocks noGrp="1"/>
          </p:cNvSpPr>
          <p:nvPr>
            <p:ph type="body" sz="half" idx="4294967295"/>
          </p:nvPr>
        </p:nvSpPr>
        <p:spPr>
          <a:xfrm>
            <a:off x="611188" y="1052513"/>
            <a:ext cx="7561262" cy="4752975"/>
          </a:xfrm>
        </p:spPr>
        <p:txBody>
          <a:bodyPr/>
          <a:lstStyle/>
          <a:p>
            <a:pPr>
              <a:buFont typeface="Arial" charset="0"/>
              <a:buNone/>
            </a:pPr>
            <a:r>
              <a:rPr lang="es-CL" sz="1400" b="1" smtClean="0">
                <a:latin typeface="Times New Roman" pitchFamily="18" charset="0"/>
              </a:rPr>
              <a:t>Solución:</a:t>
            </a:r>
          </a:p>
          <a:p>
            <a:pPr>
              <a:buFont typeface="Arial" charset="0"/>
              <a:buNone/>
            </a:pPr>
            <a:endParaRPr lang="es-CL" sz="1400" b="1" smtClean="0">
              <a:latin typeface="Times New Roman" pitchFamily="18" charset="0"/>
            </a:endParaRPr>
          </a:p>
          <a:p>
            <a:pPr>
              <a:buFont typeface="Arial" charset="0"/>
              <a:buNone/>
            </a:pPr>
            <a:r>
              <a:rPr lang="es-CL" sz="1400" smtClean="0">
                <a:latin typeface="Times New Roman" pitchFamily="18" charset="0"/>
              </a:rPr>
              <a:t>	Sabemos que si un cilindro circular tiene altura h  y el radio de la base es r, entonces el volumen es                                                                     	       y el área de superficie es</a:t>
            </a:r>
          </a:p>
          <a:p>
            <a:pPr>
              <a:buFont typeface="Arial" charset="0"/>
              <a:buNone/>
            </a:pPr>
            <a:endParaRPr lang="es-CL" sz="1400" smtClean="0">
              <a:latin typeface="Times New Roman" pitchFamily="18" charset="0"/>
            </a:endParaRPr>
          </a:p>
          <a:p>
            <a:pPr>
              <a:buFont typeface="Arial" charset="0"/>
              <a:buNone/>
            </a:pPr>
            <a:r>
              <a:rPr lang="es-CL" sz="1400" smtClean="0">
                <a:latin typeface="Times New Roman" pitchFamily="18" charset="0"/>
              </a:rPr>
              <a:t>		Luego  como                                           entonces </a:t>
            </a:r>
          </a:p>
          <a:p>
            <a:pPr>
              <a:buFont typeface="Arial" charset="0"/>
              <a:buNone/>
            </a:pPr>
            <a:r>
              <a:rPr lang="es-CL" sz="1400" smtClean="0">
                <a:latin typeface="Times New Roman" pitchFamily="18" charset="0"/>
              </a:rPr>
              <a:t>		</a:t>
            </a:r>
          </a:p>
          <a:p>
            <a:pPr>
              <a:buFont typeface="Arial" charset="0"/>
              <a:buNone/>
            </a:pPr>
            <a:endParaRPr lang="es-CL" sz="1400" smtClean="0">
              <a:latin typeface="Times New Roman" pitchFamily="18" charset="0"/>
            </a:endParaRPr>
          </a:p>
          <a:p>
            <a:pPr>
              <a:buFont typeface="Arial" charset="0"/>
              <a:buNone/>
            </a:pPr>
            <a:r>
              <a:rPr lang="es-CL" sz="1400" smtClean="0">
                <a:latin typeface="Times New Roman" pitchFamily="18" charset="0"/>
              </a:rPr>
              <a:t> 	</a:t>
            </a:r>
          </a:p>
          <a:p>
            <a:pPr>
              <a:buFont typeface="Arial" charset="0"/>
              <a:buNone/>
            </a:pPr>
            <a:endParaRPr lang="es-CL" sz="1400" smtClean="0">
              <a:latin typeface="Times New Roman" pitchFamily="18" charset="0"/>
            </a:endParaRPr>
          </a:p>
          <a:p>
            <a:pPr>
              <a:buFont typeface="Arial" charset="0"/>
              <a:buNone/>
            </a:pPr>
            <a:r>
              <a:rPr lang="es-CL" sz="1400" smtClean="0">
                <a:latin typeface="Times New Roman" pitchFamily="18" charset="0"/>
              </a:rPr>
              <a:t>	</a:t>
            </a:r>
          </a:p>
          <a:p>
            <a:pPr>
              <a:buFont typeface="Arial" charset="0"/>
              <a:buNone/>
            </a:pPr>
            <a:endParaRPr lang="es-CL" sz="1400" smtClean="0">
              <a:latin typeface="Times New Roman" pitchFamily="18" charset="0"/>
            </a:endParaRPr>
          </a:p>
          <a:p>
            <a:pPr>
              <a:buFont typeface="Arial" charset="0"/>
              <a:buNone/>
            </a:pPr>
            <a:r>
              <a:rPr lang="es-CL" sz="1400" smtClean="0">
                <a:latin typeface="Times New Roman" pitchFamily="18" charset="0"/>
              </a:rPr>
              <a:t>       y la altura del cilindro es de 18 pulgadas.  Ahora, dado que  r = 6  y  h = 18 entonces:</a:t>
            </a:r>
          </a:p>
          <a:p>
            <a:pPr>
              <a:buFont typeface="Arial" charset="0"/>
              <a:buNone/>
            </a:pPr>
            <a:endParaRPr lang="es-CL" sz="1400" smtClean="0">
              <a:latin typeface="Times New Roman" pitchFamily="18" charset="0"/>
            </a:endParaRPr>
          </a:p>
          <a:p>
            <a:pPr>
              <a:buFont typeface="Arial" charset="0"/>
              <a:buNone/>
            </a:pPr>
            <a:endParaRPr lang="es-CL" sz="1400" smtClean="0">
              <a:latin typeface="Times New Roman" pitchFamily="18" charset="0"/>
            </a:endParaRPr>
          </a:p>
          <a:p>
            <a:pPr>
              <a:buFont typeface="Arial" charset="0"/>
              <a:buNone/>
            </a:pPr>
            <a:r>
              <a:rPr lang="es-CL" sz="1400" smtClean="0">
                <a:latin typeface="Times New Roman" pitchFamily="18" charset="0"/>
              </a:rPr>
              <a:t>	</a:t>
            </a:r>
          </a:p>
          <a:p>
            <a:pPr>
              <a:buFont typeface="Arial" charset="0"/>
              <a:buNone/>
            </a:pPr>
            <a:endParaRPr lang="es-CL" sz="1400" smtClean="0">
              <a:latin typeface="Times New Roman" pitchFamily="18" charset="0"/>
            </a:endParaRPr>
          </a:p>
          <a:p>
            <a:pPr>
              <a:buFont typeface="Arial" charset="0"/>
              <a:buNone/>
            </a:pPr>
            <a:r>
              <a:rPr lang="es-CL" sz="1400" smtClean="0">
                <a:latin typeface="Times New Roman" pitchFamily="18" charset="0"/>
              </a:rPr>
              <a:t>	El volumen del cilindro es de                          pulgadas cúbicas</a:t>
            </a:r>
            <a:r>
              <a:rPr lang="es-CL" sz="1400" smtClean="0"/>
              <a:t>.</a:t>
            </a:r>
          </a:p>
          <a:p>
            <a:pPr>
              <a:buFont typeface="Arial" charset="0"/>
              <a:buNone/>
            </a:pPr>
            <a:endParaRPr lang="es-CL" sz="1400" smtClean="0"/>
          </a:p>
          <a:p>
            <a:pPr>
              <a:buFont typeface="Arial" charset="0"/>
              <a:buNone/>
            </a:pPr>
            <a:r>
              <a:rPr lang="es-CL" sz="1400" smtClean="0"/>
              <a:t>	</a:t>
            </a:r>
          </a:p>
        </p:txBody>
      </p:sp>
      <p:graphicFrame>
        <p:nvGraphicFramePr>
          <p:cNvPr id="4098" name="Object 16"/>
          <p:cNvGraphicFramePr>
            <a:graphicFrameLocks noChangeAspect="1"/>
          </p:cNvGraphicFramePr>
          <p:nvPr>
            <p:ph sz="quarter" idx="4294967295"/>
          </p:nvPr>
        </p:nvGraphicFramePr>
        <p:xfrm>
          <a:off x="1116013" y="1844675"/>
          <a:ext cx="711200" cy="215900"/>
        </p:xfrm>
        <a:graphic>
          <a:graphicData uri="http://schemas.openxmlformats.org/presentationml/2006/ole">
            <p:oleObj spid="_x0000_s4098" name="Ecuación" r:id="rId3" imgW="711000" imgH="228600" progId="Equation.3">
              <p:embed/>
            </p:oleObj>
          </a:graphicData>
        </a:graphic>
      </p:graphicFrame>
      <p:graphicFrame>
        <p:nvGraphicFramePr>
          <p:cNvPr id="4099" name="Object 20"/>
          <p:cNvGraphicFramePr>
            <a:graphicFrameLocks noChangeAspect="1"/>
          </p:cNvGraphicFramePr>
          <p:nvPr>
            <p:ph sz="quarter" idx="4294967295"/>
          </p:nvPr>
        </p:nvGraphicFramePr>
        <p:xfrm>
          <a:off x="3779838" y="1844675"/>
          <a:ext cx="1477962" cy="215900"/>
        </p:xfrm>
        <a:graphic>
          <a:graphicData uri="http://schemas.openxmlformats.org/presentationml/2006/ole">
            <p:oleObj spid="_x0000_s4099" name="Ecuación" r:id="rId4" imgW="1282680" imgH="228600" progId="Equation.3">
              <p:embed/>
            </p:oleObj>
          </a:graphicData>
        </a:graphic>
      </p:graphicFrame>
      <p:graphicFrame>
        <p:nvGraphicFramePr>
          <p:cNvPr id="4100" name="Object 22"/>
          <p:cNvGraphicFramePr>
            <a:graphicFrameLocks noChangeAspect="1"/>
          </p:cNvGraphicFramePr>
          <p:nvPr/>
        </p:nvGraphicFramePr>
        <p:xfrm>
          <a:off x="2700338" y="2349500"/>
          <a:ext cx="1460500" cy="215900"/>
        </p:xfrm>
        <a:graphic>
          <a:graphicData uri="http://schemas.openxmlformats.org/presentationml/2006/ole">
            <p:oleObj spid="_x0000_s4100" name="Ecuación" r:id="rId5" imgW="1460160" imgH="203040" progId="Equation.3">
              <p:embed/>
            </p:oleObj>
          </a:graphicData>
        </a:graphic>
      </p:graphicFrame>
      <p:graphicFrame>
        <p:nvGraphicFramePr>
          <p:cNvPr id="4101" name="Object 24"/>
          <p:cNvGraphicFramePr>
            <a:graphicFrameLocks noChangeAspect="1"/>
          </p:cNvGraphicFramePr>
          <p:nvPr/>
        </p:nvGraphicFramePr>
        <p:xfrm>
          <a:off x="3016250" y="2636838"/>
          <a:ext cx="1911350" cy="1054100"/>
        </p:xfrm>
        <a:graphic>
          <a:graphicData uri="http://schemas.openxmlformats.org/presentationml/2006/ole">
            <p:oleObj spid="_x0000_s4101" name="Ecuación" r:id="rId6" imgW="1663560" imgH="914400" progId="Equation.3">
              <p:embed/>
            </p:oleObj>
          </a:graphicData>
        </a:graphic>
      </p:graphicFrame>
      <p:graphicFrame>
        <p:nvGraphicFramePr>
          <p:cNvPr id="4102" name="Object 25"/>
          <p:cNvGraphicFramePr>
            <a:graphicFrameLocks noChangeAspect="1"/>
          </p:cNvGraphicFramePr>
          <p:nvPr/>
        </p:nvGraphicFramePr>
        <p:xfrm>
          <a:off x="2306638" y="4724400"/>
          <a:ext cx="3163887" cy="288925"/>
        </p:xfrm>
        <a:graphic>
          <a:graphicData uri="http://schemas.openxmlformats.org/presentationml/2006/ole">
            <p:oleObj spid="_x0000_s4102" name="Ecuación" r:id="rId7" imgW="2920680" imgH="228600" progId="Equation.3">
              <p:embed/>
            </p:oleObj>
          </a:graphicData>
        </a:graphic>
      </p:graphicFrame>
      <p:graphicFrame>
        <p:nvGraphicFramePr>
          <p:cNvPr id="4103" name="Object 26"/>
          <p:cNvGraphicFramePr>
            <a:graphicFrameLocks noChangeAspect="1"/>
          </p:cNvGraphicFramePr>
          <p:nvPr/>
        </p:nvGraphicFramePr>
        <p:xfrm>
          <a:off x="3276600" y="5445125"/>
          <a:ext cx="812800" cy="203200"/>
        </p:xfrm>
        <a:graphic>
          <a:graphicData uri="http://schemas.openxmlformats.org/presentationml/2006/ole">
            <p:oleObj spid="_x0000_s4103" name="Ecuación" r:id="rId8" imgW="812520" imgH="203040" progId="Equation.3">
              <p:embed/>
            </p:oleObj>
          </a:graphicData>
        </a:graphic>
      </p:graphicFrame>
      <p:grpSp>
        <p:nvGrpSpPr>
          <p:cNvPr id="4105" name="8 Grupo"/>
          <p:cNvGrpSpPr>
            <a:grpSpLocks/>
          </p:cNvGrpSpPr>
          <p:nvPr/>
        </p:nvGrpSpPr>
        <p:grpSpPr bwMode="auto">
          <a:xfrm>
            <a:off x="0" y="0"/>
            <a:ext cx="9144000" cy="6858000"/>
            <a:chOff x="0" y="0"/>
            <a:chExt cx="9144000" cy="6858000"/>
          </a:xfrm>
        </p:grpSpPr>
        <p:pic>
          <p:nvPicPr>
            <p:cNvPr id="4106" name="9 Imagen" descr="facultad de ingenieria.jpg"/>
            <p:cNvPicPr>
              <a:picLocks noChangeAspect="1"/>
            </p:cNvPicPr>
            <p:nvPr/>
          </p:nvPicPr>
          <p:blipFill>
            <a:blip r:embed="rId9"/>
            <a:srcRect/>
            <a:stretch>
              <a:fillRect/>
            </a:stretch>
          </p:blipFill>
          <p:spPr bwMode="auto">
            <a:xfrm>
              <a:off x="0" y="0"/>
              <a:ext cx="2123728" cy="897836"/>
            </a:xfrm>
            <a:prstGeom prst="rect">
              <a:avLst/>
            </a:prstGeom>
            <a:noFill/>
            <a:ln w="9525">
              <a:noFill/>
              <a:miter lim="800000"/>
              <a:headEnd/>
              <a:tailEnd/>
            </a:ln>
          </p:spPr>
        </p:pic>
        <p:sp>
          <p:nvSpPr>
            <p:cNvPr id="11" name="10 Rectángulo"/>
            <p:cNvSpPr/>
            <p:nvPr/>
          </p:nvSpPr>
          <p:spPr>
            <a:xfrm>
              <a:off x="0" y="6453336"/>
              <a:ext cx="9144000" cy="404664"/>
            </a:xfrm>
            <a:prstGeom prst="rect">
              <a:avLst/>
            </a:prstGeom>
            <a:solidFill>
              <a:srgbClr val="4C967D"/>
            </a:solidFill>
            <a:ln>
              <a:solidFill>
                <a:srgbClr val="4C967D"/>
              </a:solidFill>
            </a:ln>
          </p:spPr>
          <p:style>
            <a:lnRef idx="1">
              <a:schemeClr val="accent3"/>
            </a:lnRef>
            <a:fillRef idx="3">
              <a:schemeClr val="accent3"/>
            </a:fillRef>
            <a:effectRef idx="2">
              <a:schemeClr val="accent3"/>
            </a:effectRef>
            <a:fontRef idx="minor">
              <a:schemeClr val="lt1"/>
            </a:fontRef>
          </p:style>
          <p:txBody>
            <a:bodyPr anchor="ctr"/>
            <a:lstStyle>
              <a:defPPr>
                <a:defRPr lang="es-E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s-ES"/>
            </a:p>
          </p:txBody>
        </p:sp>
        <p:sp>
          <p:nvSpPr>
            <p:cNvPr id="4108" name="11 CuadroTexto"/>
            <p:cNvSpPr txBox="1">
              <a:spLocks noChangeArrowheads="1"/>
            </p:cNvSpPr>
            <p:nvPr/>
          </p:nvSpPr>
          <p:spPr bwMode="auto">
            <a:xfrm>
              <a:off x="0" y="6488668"/>
              <a:ext cx="3044423" cy="369332"/>
            </a:xfrm>
            <a:prstGeom prst="rect">
              <a:avLst/>
            </a:prstGeom>
            <a:noFill/>
            <a:ln w="9525">
              <a:noFill/>
              <a:miter lim="800000"/>
              <a:headEnd/>
              <a:tailEnd/>
            </a:ln>
          </p:spPr>
          <p:txBody>
            <a:bodyPr wrap="none">
              <a:spAutoFit/>
            </a:bodyPr>
            <a:lstStyle/>
            <a:p>
              <a:r>
                <a:rPr lang="es-CL" sz="1800">
                  <a:solidFill>
                    <a:schemeClr val="bg1"/>
                  </a:solidFill>
                  <a:latin typeface="CG Omega" pitchFamily="34" charset="0"/>
                </a:rPr>
                <a:t>Instituto de Ciencias Básicas</a:t>
              </a:r>
              <a:endParaRPr lang="es-ES" sz="1800">
                <a:solidFill>
                  <a:schemeClr val="bg1"/>
                </a:solidFill>
                <a:latin typeface="CG Omega" pitchFamily="34" charset="0"/>
              </a:endParaRPr>
            </a:p>
          </p:txBody>
        </p:sp>
        <p:sp>
          <p:nvSpPr>
            <p:cNvPr id="4109" name="12 CuadroTexto"/>
            <p:cNvSpPr txBox="1">
              <a:spLocks noChangeArrowheads="1"/>
            </p:cNvSpPr>
            <p:nvPr/>
          </p:nvSpPr>
          <p:spPr bwMode="auto">
            <a:xfrm>
              <a:off x="5652120" y="6488668"/>
              <a:ext cx="3467616" cy="369332"/>
            </a:xfrm>
            <a:prstGeom prst="rect">
              <a:avLst/>
            </a:prstGeom>
            <a:noFill/>
            <a:ln w="9525">
              <a:noFill/>
              <a:miter lim="800000"/>
              <a:headEnd/>
              <a:tailEnd/>
            </a:ln>
          </p:spPr>
          <p:txBody>
            <a:bodyPr wrap="none">
              <a:spAutoFit/>
            </a:bodyPr>
            <a:lstStyle/>
            <a:p>
              <a:r>
                <a:rPr lang="es-CL" sz="1800">
                  <a:solidFill>
                    <a:schemeClr val="bg1"/>
                  </a:solidFill>
                  <a:latin typeface="CG Omega" pitchFamily="34" charset="0"/>
                </a:rPr>
                <a:t>CURSO DE NIVELACIÓN 2012</a:t>
              </a:r>
              <a:endParaRPr lang="es-ES" sz="1800">
                <a:solidFill>
                  <a:schemeClr val="bg1"/>
                </a:solidFill>
                <a:latin typeface="CG Omega" pitchFamily="34" charset="0"/>
              </a:endParaRPr>
            </a:p>
          </p:txBody>
        </p: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14"/>
          <p:cNvSpPr txBox="1">
            <a:spLocks noChangeArrowheads="1"/>
          </p:cNvSpPr>
          <p:nvPr/>
        </p:nvSpPr>
        <p:spPr bwMode="auto">
          <a:xfrm>
            <a:off x="827088" y="1052513"/>
            <a:ext cx="7489825" cy="868362"/>
          </a:xfrm>
          <a:prstGeom prst="rect">
            <a:avLst/>
          </a:prstGeom>
          <a:noFill/>
          <a:ln w="9525">
            <a:noFill/>
            <a:miter lim="800000"/>
            <a:headEnd/>
            <a:tailEnd/>
          </a:ln>
        </p:spPr>
        <p:txBody>
          <a:bodyPr>
            <a:spAutoFit/>
          </a:bodyPr>
          <a:lstStyle/>
          <a:p>
            <a:pPr eaLnBrk="0" hangingPunct="0">
              <a:lnSpc>
                <a:spcPct val="80000"/>
              </a:lnSpc>
              <a:spcBef>
                <a:spcPct val="20000"/>
              </a:spcBef>
              <a:buFont typeface="Arial" charset="0"/>
              <a:buNone/>
            </a:pPr>
            <a:r>
              <a:rPr lang="es-CL" sz="1400"/>
              <a:t>Ejemplo 7:</a:t>
            </a:r>
          </a:p>
          <a:p>
            <a:pPr eaLnBrk="0" hangingPunct="0">
              <a:lnSpc>
                <a:spcPct val="80000"/>
              </a:lnSpc>
              <a:spcBef>
                <a:spcPct val="20000"/>
              </a:spcBef>
              <a:buFont typeface="Arial" charset="0"/>
              <a:buNone/>
            </a:pPr>
            <a:r>
              <a:rPr lang="es-CL" sz="1400" b="0"/>
              <a:t>	Los precios de admisión a un juego de fútbol fueron de US $ 6  para adultos y de US$ 2 para niños.  El valor total de los boletos vendidos fue de US$ 2.528 y se vendieron 454 boletos. </a:t>
            </a:r>
          </a:p>
          <a:p>
            <a:pPr eaLnBrk="0" hangingPunct="0">
              <a:lnSpc>
                <a:spcPct val="80000"/>
              </a:lnSpc>
              <a:spcBef>
                <a:spcPct val="20000"/>
              </a:spcBef>
              <a:buFont typeface="Arial" charset="0"/>
              <a:buNone/>
            </a:pPr>
            <a:r>
              <a:rPr lang="es-CL" sz="1400" b="0"/>
              <a:t>¿Cuántos adultos y cuántos niños asistieron al juego?.  </a:t>
            </a:r>
          </a:p>
        </p:txBody>
      </p:sp>
      <p:sp>
        <p:nvSpPr>
          <p:cNvPr id="18435" name="Rectangle 15"/>
          <p:cNvSpPr>
            <a:spLocks noChangeArrowheads="1"/>
          </p:cNvSpPr>
          <p:nvPr/>
        </p:nvSpPr>
        <p:spPr bwMode="auto">
          <a:xfrm>
            <a:off x="755650" y="2306638"/>
            <a:ext cx="6527800" cy="2635250"/>
          </a:xfrm>
          <a:prstGeom prst="rect">
            <a:avLst/>
          </a:prstGeom>
          <a:noFill/>
          <a:ln w="9525">
            <a:noFill/>
            <a:miter lim="800000"/>
            <a:headEnd/>
            <a:tailEnd/>
          </a:ln>
        </p:spPr>
        <p:txBody>
          <a:bodyPr>
            <a:spAutoFit/>
          </a:bodyPr>
          <a:lstStyle/>
          <a:p>
            <a:pPr eaLnBrk="0" hangingPunct="0">
              <a:lnSpc>
                <a:spcPct val="80000"/>
              </a:lnSpc>
              <a:spcBef>
                <a:spcPct val="20000"/>
              </a:spcBef>
              <a:buFont typeface="Arial" charset="0"/>
              <a:buNone/>
            </a:pPr>
            <a:r>
              <a:rPr lang="es-CL" sz="1400"/>
              <a:t>Solución:</a:t>
            </a:r>
          </a:p>
          <a:p>
            <a:pPr eaLnBrk="0" hangingPunct="0">
              <a:lnSpc>
                <a:spcPct val="80000"/>
              </a:lnSpc>
              <a:spcBef>
                <a:spcPct val="20000"/>
              </a:spcBef>
              <a:buFont typeface="Arial" charset="0"/>
              <a:buNone/>
            </a:pPr>
            <a:endParaRPr lang="es-CL" sz="1400"/>
          </a:p>
          <a:p>
            <a:pPr eaLnBrk="0" hangingPunct="0">
              <a:lnSpc>
                <a:spcPct val="80000"/>
              </a:lnSpc>
              <a:spcBef>
                <a:spcPct val="20000"/>
              </a:spcBef>
              <a:buFont typeface="Arial" charset="0"/>
              <a:buNone/>
            </a:pPr>
            <a:r>
              <a:rPr lang="es-CL" sz="1400"/>
              <a:t>	</a:t>
            </a:r>
            <a:r>
              <a:rPr lang="es-CL" sz="1400" b="0"/>
              <a:t>Sea a  el número de boletos vendidos para adultos.</a:t>
            </a:r>
          </a:p>
          <a:p>
            <a:pPr eaLnBrk="0" hangingPunct="0">
              <a:lnSpc>
                <a:spcPct val="80000"/>
              </a:lnSpc>
              <a:spcBef>
                <a:spcPct val="20000"/>
              </a:spcBef>
              <a:buFont typeface="Arial" charset="0"/>
              <a:buNone/>
            </a:pPr>
            <a:endParaRPr lang="es-CL" sz="1400" b="0"/>
          </a:p>
          <a:p>
            <a:pPr eaLnBrk="0" hangingPunct="0">
              <a:lnSpc>
                <a:spcPct val="80000"/>
              </a:lnSpc>
              <a:spcBef>
                <a:spcPct val="20000"/>
              </a:spcBef>
              <a:buFont typeface="Arial" charset="0"/>
              <a:buNone/>
            </a:pPr>
            <a:r>
              <a:rPr lang="es-CL" sz="1400" b="0"/>
              <a:t>	       c  el número de boletos vendidos para niños.</a:t>
            </a:r>
          </a:p>
          <a:p>
            <a:pPr eaLnBrk="0" hangingPunct="0">
              <a:lnSpc>
                <a:spcPct val="80000"/>
              </a:lnSpc>
              <a:spcBef>
                <a:spcPct val="20000"/>
              </a:spcBef>
              <a:buFont typeface="Arial" charset="0"/>
              <a:buNone/>
            </a:pPr>
            <a:endParaRPr lang="es-CL" sz="1400" b="0"/>
          </a:p>
          <a:p>
            <a:pPr eaLnBrk="0" hangingPunct="0">
              <a:lnSpc>
                <a:spcPct val="80000"/>
              </a:lnSpc>
              <a:spcBef>
                <a:spcPct val="20000"/>
              </a:spcBef>
              <a:buFont typeface="Arial" charset="0"/>
              <a:buNone/>
            </a:pPr>
            <a:r>
              <a:rPr lang="es-CL" sz="1400" b="0"/>
              <a:t>	La información se puede representar por medio de la siguiente tabla</a:t>
            </a:r>
          </a:p>
          <a:p>
            <a:pPr eaLnBrk="0" hangingPunct="0">
              <a:lnSpc>
                <a:spcPct val="80000"/>
              </a:lnSpc>
              <a:spcBef>
                <a:spcPct val="20000"/>
              </a:spcBef>
              <a:buFont typeface="Arial" charset="0"/>
              <a:buNone/>
            </a:pPr>
            <a:endParaRPr lang="es-CL" sz="1400" b="0"/>
          </a:p>
          <a:p>
            <a:pPr eaLnBrk="0" hangingPunct="0">
              <a:lnSpc>
                <a:spcPct val="80000"/>
              </a:lnSpc>
              <a:spcBef>
                <a:spcPct val="20000"/>
              </a:spcBef>
              <a:buFont typeface="Arial" charset="0"/>
              <a:buNone/>
            </a:pPr>
            <a:endParaRPr lang="es-CL" sz="1400" b="0"/>
          </a:p>
          <a:p>
            <a:pPr eaLnBrk="0" hangingPunct="0">
              <a:lnSpc>
                <a:spcPct val="80000"/>
              </a:lnSpc>
              <a:spcBef>
                <a:spcPct val="20000"/>
              </a:spcBef>
              <a:buFont typeface="Arial" charset="0"/>
              <a:buNone/>
            </a:pPr>
            <a:endParaRPr lang="es-CL" sz="1400" b="0"/>
          </a:p>
          <a:p>
            <a:pPr eaLnBrk="0" hangingPunct="0">
              <a:lnSpc>
                <a:spcPct val="80000"/>
              </a:lnSpc>
              <a:spcBef>
                <a:spcPct val="20000"/>
              </a:spcBef>
              <a:buFont typeface="Arial" charset="0"/>
              <a:buNone/>
            </a:pPr>
            <a:endParaRPr lang="es-CL" sz="1400" b="0"/>
          </a:p>
          <a:p>
            <a:pPr eaLnBrk="0" hangingPunct="0">
              <a:lnSpc>
                <a:spcPct val="80000"/>
              </a:lnSpc>
              <a:spcBef>
                <a:spcPct val="20000"/>
              </a:spcBef>
              <a:buFont typeface="Arial" charset="0"/>
              <a:buNone/>
            </a:pPr>
            <a:endParaRPr lang="es-CL" sz="1400" b="0"/>
          </a:p>
        </p:txBody>
      </p:sp>
      <p:pic>
        <p:nvPicPr>
          <p:cNvPr id="18436" name="Picture 18"/>
          <p:cNvPicPr>
            <a:picLocks noChangeAspect="1" noChangeArrowheads="1"/>
          </p:cNvPicPr>
          <p:nvPr/>
        </p:nvPicPr>
        <p:blipFill>
          <a:blip r:embed="rId2"/>
          <a:srcRect/>
          <a:stretch>
            <a:fillRect/>
          </a:stretch>
        </p:blipFill>
        <p:spPr bwMode="auto">
          <a:xfrm>
            <a:off x="2484438" y="4103688"/>
            <a:ext cx="4514850" cy="1485900"/>
          </a:xfrm>
          <a:prstGeom prst="rect">
            <a:avLst/>
          </a:prstGeom>
          <a:noFill/>
          <a:ln w="9525">
            <a:noFill/>
            <a:miter lim="800000"/>
            <a:headEnd/>
            <a:tailEnd/>
          </a:ln>
        </p:spPr>
      </p:pic>
      <p:grpSp>
        <p:nvGrpSpPr>
          <p:cNvPr id="18437" name="4 Grupo"/>
          <p:cNvGrpSpPr>
            <a:grpSpLocks/>
          </p:cNvGrpSpPr>
          <p:nvPr/>
        </p:nvGrpSpPr>
        <p:grpSpPr bwMode="auto">
          <a:xfrm>
            <a:off x="0" y="0"/>
            <a:ext cx="9144000" cy="6858000"/>
            <a:chOff x="0" y="0"/>
            <a:chExt cx="9144000" cy="6858000"/>
          </a:xfrm>
        </p:grpSpPr>
        <p:pic>
          <p:nvPicPr>
            <p:cNvPr id="18438" name="5 Imagen" descr="facultad de ingenieria.jpg"/>
            <p:cNvPicPr>
              <a:picLocks noChangeAspect="1"/>
            </p:cNvPicPr>
            <p:nvPr/>
          </p:nvPicPr>
          <p:blipFill>
            <a:blip r:embed="rId3"/>
            <a:srcRect/>
            <a:stretch>
              <a:fillRect/>
            </a:stretch>
          </p:blipFill>
          <p:spPr bwMode="auto">
            <a:xfrm>
              <a:off x="0" y="0"/>
              <a:ext cx="2123728" cy="897836"/>
            </a:xfrm>
            <a:prstGeom prst="rect">
              <a:avLst/>
            </a:prstGeom>
            <a:noFill/>
            <a:ln w="9525">
              <a:noFill/>
              <a:miter lim="800000"/>
              <a:headEnd/>
              <a:tailEnd/>
            </a:ln>
          </p:spPr>
        </p:pic>
        <p:sp>
          <p:nvSpPr>
            <p:cNvPr id="7" name="6 Rectángulo"/>
            <p:cNvSpPr/>
            <p:nvPr/>
          </p:nvSpPr>
          <p:spPr>
            <a:xfrm>
              <a:off x="0" y="6453336"/>
              <a:ext cx="9144000" cy="404664"/>
            </a:xfrm>
            <a:prstGeom prst="rect">
              <a:avLst/>
            </a:prstGeom>
            <a:solidFill>
              <a:srgbClr val="4C967D"/>
            </a:solidFill>
            <a:ln>
              <a:solidFill>
                <a:srgbClr val="4C967D"/>
              </a:solidFill>
            </a:ln>
          </p:spPr>
          <p:style>
            <a:lnRef idx="1">
              <a:schemeClr val="accent3"/>
            </a:lnRef>
            <a:fillRef idx="3">
              <a:schemeClr val="accent3"/>
            </a:fillRef>
            <a:effectRef idx="2">
              <a:schemeClr val="accent3"/>
            </a:effectRef>
            <a:fontRef idx="minor">
              <a:schemeClr val="lt1"/>
            </a:fontRef>
          </p:style>
          <p:txBody>
            <a:bodyPr anchor="ctr"/>
            <a:lstStyle>
              <a:defPPr>
                <a:defRPr lang="es-E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s-ES"/>
            </a:p>
          </p:txBody>
        </p:sp>
        <p:sp>
          <p:nvSpPr>
            <p:cNvPr id="18440" name="7 CuadroTexto"/>
            <p:cNvSpPr txBox="1">
              <a:spLocks noChangeArrowheads="1"/>
            </p:cNvSpPr>
            <p:nvPr/>
          </p:nvSpPr>
          <p:spPr bwMode="auto">
            <a:xfrm>
              <a:off x="0" y="6488668"/>
              <a:ext cx="3044423" cy="369332"/>
            </a:xfrm>
            <a:prstGeom prst="rect">
              <a:avLst/>
            </a:prstGeom>
            <a:noFill/>
            <a:ln w="9525">
              <a:noFill/>
              <a:miter lim="800000"/>
              <a:headEnd/>
              <a:tailEnd/>
            </a:ln>
          </p:spPr>
          <p:txBody>
            <a:bodyPr wrap="none">
              <a:spAutoFit/>
            </a:bodyPr>
            <a:lstStyle/>
            <a:p>
              <a:r>
                <a:rPr lang="es-CL" sz="1800">
                  <a:solidFill>
                    <a:schemeClr val="bg1"/>
                  </a:solidFill>
                  <a:latin typeface="CG Omega" pitchFamily="34" charset="0"/>
                </a:rPr>
                <a:t>Instituto de Ciencias Básicas</a:t>
              </a:r>
              <a:endParaRPr lang="es-ES" sz="1800">
                <a:solidFill>
                  <a:schemeClr val="bg1"/>
                </a:solidFill>
                <a:latin typeface="CG Omega" pitchFamily="34" charset="0"/>
              </a:endParaRPr>
            </a:p>
          </p:txBody>
        </p:sp>
        <p:sp>
          <p:nvSpPr>
            <p:cNvPr id="18441" name="8 CuadroTexto"/>
            <p:cNvSpPr txBox="1">
              <a:spLocks noChangeArrowheads="1"/>
            </p:cNvSpPr>
            <p:nvPr/>
          </p:nvSpPr>
          <p:spPr bwMode="auto">
            <a:xfrm>
              <a:off x="5652120" y="6488668"/>
              <a:ext cx="3467616" cy="369332"/>
            </a:xfrm>
            <a:prstGeom prst="rect">
              <a:avLst/>
            </a:prstGeom>
            <a:noFill/>
            <a:ln w="9525">
              <a:noFill/>
              <a:miter lim="800000"/>
              <a:headEnd/>
              <a:tailEnd/>
            </a:ln>
          </p:spPr>
          <p:txBody>
            <a:bodyPr wrap="none">
              <a:spAutoFit/>
            </a:bodyPr>
            <a:lstStyle/>
            <a:p>
              <a:r>
                <a:rPr lang="es-CL" sz="1800">
                  <a:solidFill>
                    <a:schemeClr val="bg1"/>
                  </a:solidFill>
                  <a:latin typeface="CG Omega" pitchFamily="34" charset="0"/>
                </a:rPr>
                <a:t>CURSO DE NIVELACIÓN 2012</a:t>
              </a:r>
              <a:endParaRPr lang="es-ES" sz="1800">
                <a:solidFill>
                  <a:schemeClr val="bg1"/>
                </a:solidFill>
                <a:latin typeface="CG Omega" pitchFamily="34" charset="0"/>
              </a:endParaRPr>
            </a:p>
          </p:txBody>
        </p: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5"/>
          <p:cNvSpPr txBox="1">
            <a:spLocks noChangeArrowheads="1"/>
          </p:cNvSpPr>
          <p:nvPr/>
        </p:nvSpPr>
        <p:spPr bwMode="auto">
          <a:xfrm>
            <a:off x="1187450" y="1557338"/>
            <a:ext cx="7345363" cy="3927475"/>
          </a:xfrm>
          <a:prstGeom prst="rect">
            <a:avLst/>
          </a:prstGeom>
          <a:noFill/>
          <a:ln w="9525">
            <a:noFill/>
            <a:miter lim="800000"/>
            <a:headEnd/>
            <a:tailEnd/>
          </a:ln>
        </p:spPr>
        <p:txBody>
          <a:bodyPr>
            <a:spAutoFit/>
          </a:bodyPr>
          <a:lstStyle/>
          <a:p>
            <a:pPr eaLnBrk="0" hangingPunct="0">
              <a:lnSpc>
                <a:spcPct val="80000"/>
              </a:lnSpc>
              <a:spcBef>
                <a:spcPct val="20000"/>
              </a:spcBef>
              <a:buFont typeface="Arial" charset="0"/>
              <a:buNone/>
            </a:pPr>
            <a:r>
              <a:rPr lang="es-CL" sz="1400" b="0"/>
              <a:t>El número total de boletos vendidos fueron 454, de modo que  a + c = 454</a:t>
            </a:r>
          </a:p>
          <a:p>
            <a:pPr eaLnBrk="0" hangingPunct="0">
              <a:lnSpc>
                <a:spcPct val="80000"/>
              </a:lnSpc>
              <a:spcBef>
                <a:spcPct val="20000"/>
              </a:spcBef>
              <a:buFont typeface="Arial" charset="0"/>
              <a:buNone/>
            </a:pPr>
            <a:endParaRPr lang="es-CL" sz="1400" b="0"/>
          </a:p>
          <a:p>
            <a:pPr eaLnBrk="0" hangingPunct="0">
              <a:lnSpc>
                <a:spcPct val="80000"/>
              </a:lnSpc>
              <a:spcBef>
                <a:spcPct val="20000"/>
              </a:spcBef>
              <a:buFont typeface="Arial" charset="0"/>
              <a:buNone/>
            </a:pPr>
            <a:endParaRPr lang="es-CL" sz="1400" b="0"/>
          </a:p>
          <a:p>
            <a:pPr eaLnBrk="0" hangingPunct="0">
              <a:lnSpc>
                <a:spcPct val="80000"/>
              </a:lnSpc>
              <a:spcBef>
                <a:spcPct val="20000"/>
              </a:spcBef>
              <a:buFont typeface="Arial" charset="0"/>
              <a:buNone/>
            </a:pPr>
            <a:r>
              <a:rPr lang="es-CL" sz="1400" b="0"/>
              <a:t>El ingreso total fue de US $ 2.528, entonces tenemos la relación:  6 a + 2 c = 2.528</a:t>
            </a:r>
          </a:p>
          <a:p>
            <a:pPr eaLnBrk="0" hangingPunct="0">
              <a:lnSpc>
                <a:spcPct val="80000"/>
              </a:lnSpc>
              <a:spcBef>
                <a:spcPct val="20000"/>
              </a:spcBef>
              <a:buFont typeface="Arial" charset="0"/>
              <a:buNone/>
            </a:pPr>
            <a:endParaRPr lang="es-CL" sz="1400" b="0"/>
          </a:p>
          <a:p>
            <a:pPr eaLnBrk="0" hangingPunct="0">
              <a:lnSpc>
                <a:spcPct val="80000"/>
              </a:lnSpc>
              <a:spcBef>
                <a:spcPct val="20000"/>
              </a:spcBef>
              <a:buFont typeface="Arial" charset="0"/>
              <a:buNone/>
            </a:pPr>
            <a:endParaRPr lang="es-CL" sz="1400" b="0"/>
          </a:p>
          <a:p>
            <a:pPr eaLnBrk="0" hangingPunct="0">
              <a:lnSpc>
                <a:spcPct val="80000"/>
              </a:lnSpc>
              <a:spcBef>
                <a:spcPct val="20000"/>
              </a:spcBef>
              <a:buFont typeface="Arial" charset="0"/>
              <a:buNone/>
            </a:pPr>
            <a:r>
              <a:rPr lang="es-CL" sz="1400" b="0"/>
              <a:t>Para determinar los valores de a y c debemos resolver el sistema de ecuaciones siguiente:</a:t>
            </a:r>
          </a:p>
          <a:p>
            <a:pPr eaLnBrk="0" hangingPunct="0">
              <a:lnSpc>
                <a:spcPct val="80000"/>
              </a:lnSpc>
              <a:spcBef>
                <a:spcPct val="20000"/>
              </a:spcBef>
              <a:buFont typeface="Arial" charset="0"/>
              <a:buNone/>
            </a:pPr>
            <a:endParaRPr lang="es-CL" sz="1400" b="0"/>
          </a:p>
          <a:p>
            <a:pPr eaLnBrk="0" hangingPunct="0">
              <a:lnSpc>
                <a:spcPct val="80000"/>
              </a:lnSpc>
              <a:spcBef>
                <a:spcPct val="20000"/>
              </a:spcBef>
              <a:buFont typeface="Arial" charset="0"/>
              <a:buNone/>
            </a:pPr>
            <a:endParaRPr lang="es-CL" sz="1400" b="0"/>
          </a:p>
          <a:p>
            <a:pPr eaLnBrk="0" hangingPunct="0">
              <a:lnSpc>
                <a:spcPct val="80000"/>
              </a:lnSpc>
              <a:spcBef>
                <a:spcPct val="20000"/>
              </a:spcBef>
              <a:buFont typeface="Arial" charset="0"/>
              <a:buNone/>
            </a:pPr>
            <a:endParaRPr lang="es-CL" sz="1400" b="0"/>
          </a:p>
          <a:p>
            <a:pPr eaLnBrk="0" hangingPunct="0">
              <a:lnSpc>
                <a:spcPct val="80000"/>
              </a:lnSpc>
              <a:spcBef>
                <a:spcPct val="20000"/>
              </a:spcBef>
              <a:buFont typeface="Arial" charset="0"/>
              <a:buNone/>
            </a:pPr>
            <a:r>
              <a:rPr lang="es-CL" sz="1400" b="0"/>
              <a:t>                                            a + c =  454</a:t>
            </a:r>
          </a:p>
          <a:p>
            <a:pPr eaLnBrk="0" hangingPunct="0">
              <a:lnSpc>
                <a:spcPct val="80000"/>
              </a:lnSpc>
              <a:spcBef>
                <a:spcPct val="20000"/>
              </a:spcBef>
              <a:buFont typeface="Arial" charset="0"/>
              <a:buNone/>
            </a:pPr>
            <a:endParaRPr lang="es-CL" sz="1400" b="0"/>
          </a:p>
          <a:p>
            <a:pPr eaLnBrk="0" hangingPunct="0">
              <a:lnSpc>
                <a:spcPct val="80000"/>
              </a:lnSpc>
              <a:spcBef>
                <a:spcPct val="20000"/>
              </a:spcBef>
              <a:buFont typeface="Arial" charset="0"/>
              <a:buNone/>
            </a:pPr>
            <a:r>
              <a:rPr lang="es-CL" sz="1400" b="0"/>
              <a:t>	                6 a +  2 c = 2.528</a:t>
            </a:r>
          </a:p>
          <a:p>
            <a:pPr eaLnBrk="0" hangingPunct="0">
              <a:lnSpc>
                <a:spcPct val="80000"/>
              </a:lnSpc>
              <a:spcBef>
                <a:spcPct val="20000"/>
              </a:spcBef>
              <a:buFont typeface="Arial" charset="0"/>
              <a:buNone/>
            </a:pPr>
            <a:endParaRPr lang="es-CL" sz="1400" b="0"/>
          </a:p>
          <a:p>
            <a:pPr eaLnBrk="0" hangingPunct="0">
              <a:lnSpc>
                <a:spcPct val="80000"/>
              </a:lnSpc>
              <a:spcBef>
                <a:spcPct val="20000"/>
              </a:spcBef>
              <a:buFont typeface="Arial" charset="0"/>
              <a:buNone/>
            </a:pPr>
            <a:endParaRPr lang="es-CL" sz="1400" b="0"/>
          </a:p>
          <a:p>
            <a:pPr eaLnBrk="0" hangingPunct="0">
              <a:lnSpc>
                <a:spcPct val="80000"/>
              </a:lnSpc>
              <a:spcBef>
                <a:spcPct val="20000"/>
              </a:spcBef>
              <a:buFont typeface="Arial" charset="0"/>
              <a:buNone/>
            </a:pPr>
            <a:r>
              <a:rPr lang="es-CL" sz="1400" b="0"/>
              <a:t>De donde obtenemos los valores  a = 405  adultos  y   c  =  49  niños.</a:t>
            </a:r>
          </a:p>
          <a:p>
            <a:pPr eaLnBrk="0" hangingPunct="0">
              <a:lnSpc>
                <a:spcPct val="80000"/>
              </a:lnSpc>
              <a:spcBef>
                <a:spcPct val="20000"/>
              </a:spcBef>
              <a:buFont typeface="Arial" charset="0"/>
              <a:buNone/>
            </a:pPr>
            <a:endParaRPr lang="es-CL" sz="1400" b="0"/>
          </a:p>
          <a:p>
            <a:pPr eaLnBrk="0" hangingPunct="0">
              <a:lnSpc>
                <a:spcPct val="80000"/>
              </a:lnSpc>
              <a:spcBef>
                <a:spcPct val="20000"/>
              </a:spcBef>
              <a:buFont typeface="Arial" charset="0"/>
              <a:buNone/>
            </a:pPr>
            <a:r>
              <a:rPr lang="es-CL" sz="1400" b="0"/>
              <a:t>(Verifique que esta respuesta es correcta)</a:t>
            </a:r>
          </a:p>
        </p:txBody>
      </p:sp>
      <p:grpSp>
        <p:nvGrpSpPr>
          <p:cNvPr id="19459" name="2 Grupo"/>
          <p:cNvGrpSpPr>
            <a:grpSpLocks/>
          </p:cNvGrpSpPr>
          <p:nvPr/>
        </p:nvGrpSpPr>
        <p:grpSpPr bwMode="auto">
          <a:xfrm>
            <a:off x="0" y="0"/>
            <a:ext cx="9144000" cy="6858000"/>
            <a:chOff x="0" y="0"/>
            <a:chExt cx="9144000" cy="6858000"/>
          </a:xfrm>
        </p:grpSpPr>
        <p:pic>
          <p:nvPicPr>
            <p:cNvPr id="19460" name="3 Imagen" descr="facultad de ingenieria.jpg"/>
            <p:cNvPicPr>
              <a:picLocks noChangeAspect="1"/>
            </p:cNvPicPr>
            <p:nvPr/>
          </p:nvPicPr>
          <p:blipFill>
            <a:blip r:embed="rId2"/>
            <a:srcRect/>
            <a:stretch>
              <a:fillRect/>
            </a:stretch>
          </p:blipFill>
          <p:spPr bwMode="auto">
            <a:xfrm>
              <a:off x="0" y="0"/>
              <a:ext cx="2123728" cy="897836"/>
            </a:xfrm>
            <a:prstGeom prst="rect">
              <a:avLst/>
            </a:prstGeom>
            <a:noFill/>
            <a:ln w="9525">
              <a:noFill/>
              <a:miter lim="800000"/>
              <a:headEnd/>
              <a:tailEnd/>
            </a:ln>
          </p:spPr>
        </p:pic>
        <p:sp>
          <p:nvSpPr>
            <p:cNvPr id="5" name="4 Rectángulo"/>
            <p:cNvSpPr/>
            <p:nvPr/>
          </p:nvSpPr>
          <p:spPr>
            <a:xfrm>
              <a:off x="0" y="6453336"/>
              <a:ext cx="9144000" cy="404664"/>
            </a:xfrm>
            <a:prstGeom prst="rect">
              <a:avLst/>
            </a:prstGeom>
            <a:solidFill>
              <a:srgbClr val="4C967D"/>
            </a:solidFill>
            <a:ln>
              <a:solidFill>
                <a:srgbClr val="4C967D"/>
              </a:solidFill>
            </a:ln>
          </p:spPr>
          <p:style>
            <a:lnRef idx="1">
              <a:schemeClr val="accent3"/>
            </a:lnRef>
            <a:fillRef idx="3">
              <a:schemeClr val="accent3"/>
            </a:fillRef>
            <a:effectRef idx="2">
              <a:schemeClr val="accent3"/>
            </a:effectRef>
            <a:fontRef idx="minor">
              <a:schemeClr val="lt1"/>
            </a:fontRef>
          </p:style>
          <p:txBody>
            <a:bodyPr anchor="ctr"/>
            <a:lstStyle>
              <a:defPPr>
                <a:defRPr lang="es-E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s-ES"/>
            </a:p>
          </p:txBody>
        </p:sp>
        <p:sp>
          <p:nvSpPr>
            <p:cNvPr id="19462" name="5 CuadroTexto"/>
            <p:cNvSpPr txBox="1">
              <a:spLocks noChangeArrowheads="1"/>
            </p:cNvSpPr>
            <p:nvPr/>
          </p:nvSpPr>
          <p:spPr bwMode="auto">
            <a:xfrm>
              <a:off x="0" y="6488668"/>
              <a:ext cx="3044423" cy="369332"/>
            </a:xfrm>
            <a:prstGeom prst="rect">
              <a:avLst/>
            </a:prstGeom>
            <a:noFill/>
            <a:ln w="9525">
              <a:noFill/>
              <a:miter lim="800000"/>
              <a:headEnd/>
              <a:tailEnd/>
            </a:ln>
          </p:spPr>
          <p:txBody>
            <a:bodyPr wrap="none">
              <a:spAutoFit/>
            </a:bodyPr>
            <a:lstStyle/>
            <a:p>
              <a:r>
                <a:rPr lang="es-CL" sz="1800">
                  <a:solidFill>
                    <a:schemeClr val="bg1"/>
                  </a:solidFill>
                  <a:latin typeface="CG Omega" pitchFamily="34" charset="0"/>
                </a:rPr>
                <a:t>Instituto de Ciencias Básicas</a:t>
              </a:r>
              <a:endParaRPr lang="es-ES" sz="1800">
                <a:solidFill>
                  <a:schemeClr val="bg1"/>
                </a:solidFill>
                <a:latin typeface="CG Omega" pitchFamily="34" charset="0"/>
              </a:endParaRPr>
            </a:p>
          </p:txBody>
        </p:sp>
        <p:sp>
          <p:nvSpPr>
            <p:cNvPr id="19463" name="6 CuadroTexto"/>
            <p:cNvSpPr txBox="1">
              <a:spLocks noChangeArrowheads="1"/>
            </p:cNvSpPr>
            <p:nvPr/>
          </p:nvSpPr>
          <p:spPr bwMode="auto">
            <a:xfrm>
              <a:off x="5652120" y="6488668"/>
              <a:ext cx="3467616" cy="369332"/>
            </a:xfrm>
            <a:prstGeom prst="rect">
              <a:avLst/>
            </a:prstGeom>
            <a:noFill/>
            <a:ln w="9525">
              <a:noFill/>
              <a:miter lim="800000"/>
              <a:headEnd/>
              <a:tailEnd/>
            </a:ln>
          </p:spPr>
          <p:txBody>
            <a:bodyPr wrap="none">
              <a:spAutoFit/>
            </a:bodyPr>
            <a:lstStyle/>
            <a:p>
              <a:r>
                <a:rPr lang="es-CL" sz="1800">
                  <a:solidFill>
                    <a:schemeClr val="bg1"/>
                  </a:solidFill>
                  <a:latin typeface="CG Omega" pitchFamily="34" charset="0"/>
                </a:rPr>
                <a:t>CURSO DE NIVELACIÓN 2012</a:t>
              </a:r>
              <a:endParaRPr lang="es-ES" sz="1800">
                <a:solidFill>
                  <a:schemeClr val="bg1"/>
                </a:solidFill>
                <a:latin typeface="CG Omega" pitchFamily="34" charset="0"/>
              </a:endParaRPr>
            </a:p>
          </p:txBody>
        </p:sp>
      </p:gr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7" name="Text Box 5"/>
          <p:cNvSpPr txBox="1">
            <a:spLocks noChangeArrowheads="1"/>
          </p:cNvSpPr>
          <p:nvPr/>
        </p:nvSpPr>
        <p:spPr bwMode="auto">
          <a:xfrm>
            <a:off x="684213" y="1412875"/>
            <a:ext cx="7848600" cy="4832350"/>
          </a:xfrm>
          <a:prstGeom prst="rect">
            <a:avLst/>
          </a:prstGeom>
          <a:noFill/>
          <a:ln w="9525">
            <a:noFill/>
            <a:miter lim="800000"/>
            <a:headEnd/>
            <a:tailEnd/>
          </a:ln>
        </p:spPr>
        <p:txBody>
          <a:bodyPr>
            <a:spAutoFit/>
          </a:bodyPr>
          <a:lstStyle/>
          <a:p>
            <a:pPr eaLnBrk="0" hangingPunct="0">
              <a:lnSpc>
                <a:spcPct val="80000"/>
              </a:lnSpc>
              <a:spcBef>
                <a:spcPct val="20000"/>
              </a:spcBef>
              <a:buFont typeface="Arial" charset="0"/>
              <a:buNone/>
            </a:pPr>
            <a:r>
              <a:rPr lang="es-CL" sz="1400"/>
              <a:t>Ejemplo 8:  </a:t>
            </a:r>
            <a:r>
              <a:rPr lang="es-CL" sz="1400" b="0"/>
              <a:t>Una nómina se puede terminar en 4 horas trabajando en 2 computadoras simultáneamente. ¿Cuántas horas serán necesarias para que cada computadora termine sola, si el modelo viejo se tarda 3 horas más que el modelo nuevo?  </a:t>
            </a:r>
          </a:p>
          <a:p>
            <a:pPr eaLnBrk="0" hangingPunct="0">
              <a:lnSpc>
                <a:spcPct val="80000"/>
              </a:lnSpc>
              <a:spcBef>
                <a:spcPct val="20000"/>
              </a:spcBef>
              <a:buFont typeface="Arial" charset="0"/>
              <a:buNone/>
            </a:pPr>
            <a:endParaRPr lang="es-CL" sz="1400" b="0"/>
          </a:p>
          <a:p>
            <a:pPr eaLnBrk="0" hangingPunct="0">
              <a:lnSpc>
                <a:spcPct val="80000"/>
              </a:lnSpc>
              <a:spcBef>
                <a:spcPct val="20000"/>
              </a:spcBef>
            </a:pPr>
            <a:r>
              <a:rPr lang="es-CL" sz="1400"/>
              <a:t>Solución: </a:t>
            </a:r>
            <a:r>
              <a:rPr lang="es-CL" sz="1400" b="0"/>
              <a:t>Sea x el tiempo que tarda el modelo nuevo en terminar solo la nómina, entonces x + 3 es el tiempo que tarda en terminar solo el modelo viejo. </a:t>
            </a:r>
          </a:p>
          <a:p>
            <a:pPr eaLnBrk="0" hangingPunct="0">
              <a:lnSpc>
                <a:spcPct val="80000"/>
              </a:lnSpc>
              <a:spcBef>
                <a:spcPct val="20000"/>
              </a:spcBef>
            </a:pPr>
            <a:endParaRPr lang="es-CL" sz="1400" b="0"/>
          </a:p>
          <a:p>
            <a:pPr eaLnBrk="0" hangingPunct="0">
              <a:lnSpc>
                <a:spcPct val="80000"/>
              </a:lnSpc>
              <a:spcBef>
                <a:spcPct val="20000"/>
              </a:spcBef>
            </a:pPr>
            <a:r>
              <a:rPr lang="es-CL" sz="1400" b="0"/>
              <a:t>                 es la rapidez del modelo nuevo</a:t>
            </a:r>
          </a:p>
          <a:p>
            <a:pPr eaLnBrk="0" hangingPunct="0">
              <a:lnSpc>
                <a:spcPct val="80000"/>
              </a:lnSpc>
              <a:spcBef>
                <a:spcPct val="20000"/>
              </a:spcBef>
            </a:pPr>
            <a:endParaRPr lang="es-CL" sz="1400" b="0"/>
          </a:p>
          <a:p>
            <a:pPr eaLnBrk="0" hangingPunct="0">
              <a:lnSpc>
                <a:spcPct val="80000"/>
              </a:lnSpc>
              <a:spcBef>
                <a:spcPct val="20000"/>
              </a:spcBef>
            </a:pPr>
            <a:r>
              <a:rPr lang="es-CL" sz="1400" b="0"/>
              <a:t>               </a:t>
            </a:r>
          </a:p>
          <a:p>
            <a:pPr eaLnBrk="0" hangingPunct="0">
              <a:lnSpc>
                <a:spcPct val="80000"/>
              </a:lnSpc>
              <a:spcBef>
                <a:spcPct val="20000"/>
              </a:spcBef>
            </a:pPr>
            <a:r>
              <a:rPr lang="es-CL" sz="1400" b="0"/>
              <a:t>                 es la rapidez del modelo viejo</a:t>
            </a:r>
          </a:p>
          <a:p>
            <a:pPr eaLnBrk="0" hangingPunct="0">
              <a:lnSpc>
                <a:spcPct val="80000"/>
              </a:lnSpc>
              <a:spcBef>
                <a:spcPct val="20000"/>
              </a:spcBef>
            </a:pPr>
            <a:endParaRPr lang="es-CL" sz="1400" b="0"/>
          </a:p>
          <a:p>
            <a:pPr eaLnBrk="0" hangingPunct="0">
              <a:lnSpc>
                <a:spcPct val="80000"/>
              </a:lnSpc>
              <a:spcBef>
                <a:spcPct val="20000"/>
              </a:spcBef>
            </a:pPr>
            <a:r>
              <a:rPr lang="es-CL" sz="1400" b="0"/>
              <a:t>La ecuación es  </a:t>
            </a:r>
          </a:p>
          <a:p>
            <a:pPr eaLnBrk="0" hangingPunct="0">
              <a:lnSpc>
                <a:spcPct val="80000"/>
              </a:lnSpc>
              <a:spcBef>
                <a:spcPct val="20000"/>
              </a:spcBef>
            </a:pPr>
            <a:endParaRPr lang="es-CL" sz="1400" b="0"/>
          </a:p>
          <a:p>
            <a:pPr eaLnBrk="0" hangingPunct="0">
              <a:lnSpc>
                <a:spcPct val="80000"/>
              </a:lnSpc>
              <a:spcBef>
                <a:spcPct val="20000"/>
              </a:spcBef>
            </a:pPr>
            <a:endParaRPr lang="es-CL" sz="1400" b="0"/>
          </a:p>
          <a:p>
            <a:pPr eaLnBrk="0" hangingPunct="0">
              <a:lnSpc>
                <a:spcPct val="80000"/>
              </a:lnSpc>
              <a:spcBef>
                <a:spcPct val="20000"/>
              </a:spcBef>
            </a:pPr>
            <a:endParaRPr lang="es-CL" sz="1400" b="0"/>
          </a:p>
          <a:p>
            <a:pPr eaLnBrk="0" hangingPunct="0">
              <a:lnSpc>
                <a:spcPct val="80000"/>
              </a:lnSpc>
              <a:spcBef>
                <a:spcPct val="20000"/>
              </a:spcBef>
            </a:pPr>
            <a:endParaRPr lang="es-CL" sz="1400" b="0"/>
          </a:p>
          <a:p>
            <a:pPr eaLnBrk="0" hangingPunct="0">
              <a:lnSpc>
                <a:spcPct val="80000"/>
              </a:lnSpc>
              <a:spcBef>
                <a:spcPct val="20000"/>
              </a:spcBef>
            </a:pPr>
            <a:endParaRPr lang="es-CL" sz="1400" b="0"/>
          </a:p>
          <a:p>
            <a:pPr eaLnBrk="0" hangingPunct="0">
              <a:lnSpc>
                <a:spcPct val="80000"/>
              </a:lnSpc>
              <a:spcBef>
                <a:spcPct val="20000"/>
              </a:spcBef>
            </a:pPr>
            <a:endParaRPr lang="es-CL" sz="1400" b="0"/>
          </a:p>
          <a:p>
            <a:pPr eaLnBrk="0" hangingPunct="0">
              <a:lnSpc>
                <a:spcPct val="80000"/>
              </a:lnSpc>
              <a:spcBef>
                <a:spcPct val="20000"/>
              </a:spcBef>
            </a:pPr>
            <a:endParaRPr lang="es-CL" sz="1400" b="0"/>
          </a:p>
          <a:p>
            <a:pPr eaLnBrk="0" hangingPunct="0">
              <a:lnSpc>
                <a:spcPct val="80000"/>
              </a:lnSpc>
              <a:spcBef>
                <a:spcPct val="20000"/>
              </a:spcBef>
            </a:pPr>
            <a:endParaRPr lang="es-CL" sz="1400" b="0"/>
          </a:p>
          <a:p>
            <a:pPr eaLnBrk="0" hangingPunct="0">
              <a:lnSpc>
                <a:spcPct val="80000"/>
              </a:lnSpc>
              <a:spcBef>
                <a:spcPct val="20000"/>
              </a:spcBef>
              <a:buFont typeface="Arial" charset="0"/>
              <a:buNone/>
            </a:pPr>
            <a:r>
              <a:rPr lang="es-CL" sz="1400" b="0"/>
              <a:t>Luego el modelo nuevo terminará la nómina en 6,77 horas trabajando sola y el modelo viejo la terminará en 9,77 horas. </a:t>
            </a:r>
            <a:endParaRPr lang="es-CL" sz="1400"/>
          </a:p>
        </p:txBody>
      </p:sp>
      <p:grpSp>
        <p:nvGrpSpPr>
          <p:cNvPr id="5128" name="2 Grupo"/>
          <p:cNvGrpSpPr>
            <a:grpSpLocks/>
          </p:cNvGrpSpPr>
          <p:nvPr/>
        </p:nvGrpSpPr>
        <p:grpSpPr bwMode="auto">
          <a:xfrm>
            <a:off x="0" y="0"/>
            <a:ext cx="9144000" cy="6858000"/>
            <a:chOff x="0" y="0"/>
            <a:chExt cx="9144000" cy="6858000"/>
          </a:xfrm>
        </p:grpSpPr>
        <p:pic>
          <p:nvPicPr>
            <p:cNvPr id="5131" name="3 Imagen" descr="facultad de ingenieria.jpg"/>
            <p:cNvPicPr>
              <a:picLocks noChangeAspect="1"/>
            </p:cNvPicPr>
            <p:nvPr/>
          </p:nvPicPr>
          <p:blipFill>
            <a:blip r:embed="rId3"/>
            <a:srcRect/>
            <a:stretch>
              <a:fillRect/>
            </a:stretch>
          </p:blipFill>
          <p:spPr bwMode="auto">
            <a:xfrm>
              <a:off x="0" y="0"/>
              <a:ext cx="2123728" cy="897836"/>
            </a:xfrm>
            <a:prstGeom prst="rect">
              <a:avLst/>
            </a:prstGeom>
            <a:noFill/>
            <a:ln w="9525">
              <a:noFill/>
              <a:miter lim="800000"/>
              <a:headEnd/>
              <a:tailEnd/>
            </a:ln>
          </p:spPr>
        </p:pic>
        <p:sp>
          <p:nvSpPr>
            <p:cNvPr id="5" name="4 Rectángulo"/>
            <p:cNvSpPr/>
            <p:nvPr/>
          </p:nvSpPr>
          <p:spPr>
            <a:xfrm>
              <a:off x="0" y="6453336"/>
              <a:ext cx="9144000" cy="404664"/>
            </a:xfrm>
            <a:prstGeom prst="rect">
              <a:avLst/>
            </a:prstGeom>
            <a:solidFill>
              <a:srgbClr val="4C967D"/>
            </a:solidFill>
            <a:ln>
              <a:solidFill>
                <a:srgbClr val="4C967D"/>
              </a:solidFill>
            </a:ln>
          </p:spPr>
          <p:style>
            <a:lnRef idx="1">
              <a:schemeClr val="accent3"/>
            </a:lnRef>
            <a:fillRef idx="3">
              <a:schemeClr val="accent3"/>
            </a:fillRef>
            <a:effectRef idx="2">
              <a:schemeClr val="accent3"/>
            </a:effectRef>
            <a:fontRef idx="minor">
              <a:schemeClr val="lt1"/>
            </a:fontRef>
          </p:style>
          <p:txBody>
            <a:bodyPr anchor="ctr"/>
            <a:lstStyle>
              <a:defPPr>
                <a:defRPr lang="es-E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s-ES"/>
            </a:p>
          </p:txBody>
        </p:sp>
        <p:sp>
          <p:nvSpPr>
            <p:cNvPr id="5133" name="5 CuadroTexto"/>
            <p:cNvSpPr txBox="1">
              <a:spLocks noChangeArrowheads="1"/>
            </p:cNvSpPr>
            <p:nvPr/>
          </p:nvSpPr>
          <p:spPr bwMode="auto">
            <a:xfrm>
              <a:off x="0" y="6488668"/>
              <a:ext cx="3044423" cy="369332"/>
            </a:xfrm>
            <a:prstGeom prst="rect">
              <a:avLst/>
            </a:prstGeom>
            <a:noFill/>
            <a:ln w="9525">
              <a:noFill/>
              <a:miter lim="800000"/>
              <a:headEnd/>
              <a:tailEnd/>
            </a:ln>
          </p:spPr>
          <p:txBody>
            <a:bodyPr wrap="none">
              <a:spAutoFit/>
            </a:bodyPr>
            <a:lstStyle/>
            <a:p>
              <a:r>
                <a:rPr lang="es-CL" sz="1800">
                  <a:solidFill>
                    <a:schemeClr val="bg1"/>
                  </a:solidFill>
                  <a:latin typeface="CG Omega" pitchFamily="34" charset="0"/>
                </a:rPr>
                <a:t>Instituto de Ciencias Básicas</a:t>
              </a:r>
              <a:endParaRPr lang="es-ES" sz="1800">
                <a:solidFill>
                  <a:schemeClr val="bg1"/>
                </a:solidFill>
                <a:latin typeface="CG Omega" pitchFamily="34" charset="0"/>
              </a:endParaRPr>
            </a:p>
          </p:txBody>
        </p:sp>
        <p:sp>
          <p:nvSpPr>
            <p:cNvPr id="5134" name="6 CuadroTexto"/>
            <p:cNvSpPr txBox="1">
              <a:spLocks noChangeArrowheads="1"/>
            </p:cNvSpPr>
            <p:nvPr/>
          </p:nvSpPr>
          <p:spPr bwMode="auto">
            <a:xfrm>
              <a:off x="5652120" y="6488668"/>
              <a:ext cx="3467616" cy="369332"/>
            </a:xfrm>
            <a:prstGeom prst="rect">
              <a:avLst/>
            </a:prstGeom>
            <a:noFill/>
            <a:ln w="9525">
              <a:noFill/>
              <a:miter lim="800000"/>
              <a:headEnd/>
              <a:tailEnd/>
            </a:ln>
          </p:spPr>
          <p:txBody>
            <a:bodyPr wrap="none">
              <a:spAutoFit/>
            </a:bodyPr>
            <a:lstStyle/>
            <a:p>
              <a:r>
                <a:rPr lang="es-CL" sz="1800">
                  <a:solidFill>
                    <a:schemeClr val="bg1"/>
                  </a:solidFill>
                  <a:latin typeface="CG Omega" pitchFamily="34" charset="0"/>
                </a:rPr>
                <a:t>CURSO DE NIVELACIÓN 2012</a:t>
              </a:r>
              <a:endParaRPr lang="es-ES" sz="1800">
                <a:solidFill>
                  <a:schemeClr val="bg1"/>
                </a:solidFill>
                <a:latin typeface="CG Omega" pitchFamily="34" charset="0"/>
              </a:endParaRPr>
            </a:p>
          </p:txBody>
        </p:sp>
      </p:grpSp>
      <p:sp>
        <p:nvSpPr>
          <p:cNvPr id="5129"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s-CL"/>
          </a:p>
        </p:txBody>
      </p:sp>
      <p:graphicFrame>
        <p:nvGraphicFramePr>
          <p:cNvPr id="5122" name="Object 4"/>
          <p:cNvGraphicFramePr>
            <a:graphicFrameLocks noChangeAspect="1"/>
          </p:cNvGraphicFramePr>
          <p:nvPr/>
        </p:nvGraphicFramePr>
        <p:xfrm>
          <a:off x="0" y="0"/>
          <a:ext cx="152400" cy="390525"/>
        </p:xfrm>
        <a:graphic>
          <a:graphicData uri="http://schemas.openxmlformats.org/presentationml/2006/ole">
            <p:oleObj spid="_x0000_s5122" name="Ecuación" r:id="rId4" imgW="152334" imgH="393529" progId="Equation.3">
              <p:embed/>
            </p:oleObj>
          </a:graphicData>
        </a:graphic>
      </p:graphicFrame>
      <p:sp>
        <p:nvSpPr>
          <p:cNvPr id="5130" name="Rectangle 7"/>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s-CL"/>
          </a:p>
        </p:txBody>
      </p:sp>
      <p:graphicFrame>
        <p:nvGraphicFramePr>
          <p:cNvPr id="5123" name="Object 6"/>
          <p:cNvGraphicFramePr>
            <a:graphicFrameLocks noChangeAspect="1"/>
          </p:cNvGraphicFramePr>
          <p:nvPr/>
        </p:nvGraphicFramePr>
        <p:xfrm>
          <a:off x="0" y="0"/>
          <a:ext cx="152400" cy="390525"/>
        </p:xfrm>
        <a:graphic>
          <a:graphicData uri="http://schemas.openxmlformats.org/presentationml/2006/ole">
            <p:oleObj spid="_x0000_s5123" name="Ecuación" r:id="rId5" imgW="152334" imgH="393529" progId="Equation.3">
              <p:embed/>
            </p:oleObj>
          </a:graphicData>
        </a:graphic>
      </p:graphicFrame>
      <p:graphicFrame>
        <p:nvGraphicFramePr>
          <p:cNvPr id="5124" name="Object 24"/>
          <p:cNvGraphicFramePr>
            <a:graphicFrameLocks noChangeAspect="1"/>
          </p:cNvGraphicFramePr>
          <p:nvPr/>
        </p:nvGraphicFramePr>
        <p:xfrm>
          <a:off x="1187450" y="2708275"/>
          <a:ext cx="174625" cy="454025"/>
        </p:xfrm>
        <a:graphic>
          <a:graphicData uri="http://schemas.openxmlformats.org/presentationml/2006/ole">
            <p:oleObj spid="_x0000_s5124" name="Ecuación" r:id="rId6" imgW="152280" imgH="393480" progId="Equation.3">
              <p:embed/>
            </p:oleObj>
          </a:graphicData>
        </a:graphic>
      </p:graphicFrame>
      <p:graphicFrame>
        <p:nvGraphicFramePr>
          <p:cNvPr id="5125" name="Object 5"/>
          <p:cNvGraphicFramePr>
            <a:graphicFrameLocks noChangeAspect="1"/>
          </p:cNvGraphicFramePr>
          <p:nvPr/>
        </p:nvGraphicFramePr>
        <p:xfrm>
          <a:off x="1000125" y="3284538"/>
          <a:ext cx="407988" cy="454025"/>
        </p:xfrm>
        <a:graphic>
          <a:graphicData uri="http://schemas.openxmlformats.org/presentationml/2006/ole">
            <p:oleObj spid="_x0000_s5125" name="Ecuación" r:id="rId7" imgW="355320" imgH="393480" progId="Equation.3">
              <p:embed/>
            </p:oleObj>
          </a:graphicData>
        </a:graphic>
      </p:graphicFrame>
      <p:graphicFrame>
        <p:nvGraphicFramePr>
          <p:cNvPr id="5126" name="Object 6"/>
          <p:cNvGraphicFramePr>
            <a:graphicFrameLocks noChangeAspect="1"/>
          </p:cNvGraphicFramePr>
          <p:nvPr/>
        </p:nvGraphicFramePr>
        <p:xfrm>
          <a:off x="2268538" y="3933825"/>
          <a:ext cx="3217862" cy="1787525"/>
        </p:xfrm>
        <a:graphic>
          <a:graphicData uri="http://schemas.openxmlformats.org/presentationml/2006/ole">
            <p:oleObj spid="_x0000_s5126" name="Ecuación" r:id="rId8" imgW="2806560" imgH="1549080" progId="Equation.3">
              <p:embed/>
            </p:oleObj>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p:cNvSpPr>
          <p:nvPr>
            <p:ph type="title" idx="4294967295"/>
          </p:nvPr>
        </p:nvSpPr>
        <p:spPr>
          <a:xfrm>
            <a:off x="468313" y="188913"/>
            <a:ext cx="8229600" cy="1143000"/>
          </a:xfrm>
        </p:spPr>
        <p:txBody>
          <a:bodyPr/>
          <a:lstStyle/>
          <a:p>
            <a:r>
              <a:rPr lang="es-CL" sz="2000" b="1" i="1" smtClean="0">
                <a:latin typeface="Times New Roman" pitchFamily="18" charset="0"/>
              </a:rPr>
              <a:t>Ejercicios Propuestos</a:t>
            </a:r>
            <a:endParaRPr lang="es-ES" sz="2000" b="1" i="1" smtClean="0">
              <a:latin typeface="Times New Roman" pitchFamily="18" charset="0"/>
            </a:endParaRPr>
          </a:p>
        </p:txBody>
      </p:sp>
      <p:sp>
        <p:nvSpPr>
          <p:cNvPr id="20483" name="Rectangle 3"/>
          <p:cNvSpPr>
            <a:spLocks noGrp="1"/>
          </p:cNvSpPr>
          <p:nvPr>
            <p:ph type="body" idx="4294967295"/>
          </p:nvPr>
        </p:nvSpPr>
        <p:spPr>
          <a:xfrm>
            <a:off x="395288" y="1125538"/>
            <a:ext cx="8424862" cy="4968875"/>
          </a:xfrm>
        </p:spPr>
        <p:txBody>
          <a:bodyPr/>
          <a:lstStyle/>
          <a:p>
            <a:pPr algn="just">
              <a:lnSpc>
                <a:spcPct val="90000"/>
              </a:lnSpc>
              <a:buFont typeface="Arial" charset="0"/>
              <a:buNone/>
            </a:pPr>
            <a:r>
              <a:rPr lang="es-CL" sz="1400" smtClean="0">
                <a:latin typeface="Times New Roman" pitchFamily="18" charset="0"/>
              </a:rPr>
              <a:t>  1.-  Una compañía de publicidad tiene una computadora vieja que para preparar todo el correo tarda 6 horas. Con la ayuda de un nuevo modelo se termina el trabajo en 2 horas. ¿Cuánto tiempo tomará al nuevo modelo hacer solo el trabajo?</a:t>
            </a:r>
          </a:p>
          <a:p>
            <a:pPr algn="just">
              <a:lnSpc>
                <a:spcPct val="90000"/>
              </a:lnSpc>
              <a:buFont typeface="Arial" charset="0"/>
              <a:buNone/>
            </a:pPr>
            <a:r>
              <a:rPr lang="es-CL" sz="1400" smtClean="0">
                <a:latin typeface="Times New Roman" pitchFamily="18" charset="0"/>
              </a:rPr>
              <a:t>        </a:t>
            </a:r>
            <a:r>
              <a:rPr lang="es-CL" sz="1400" b="1" smtClean="0">
                <a:latin typeface="Times New Roman" pitchFamily="18" charset="0"/>
              </a:rPr>
              <a:t>Respuesta: </a:t>
            </a:r>
            <a:r>
              <a:rPr lang="es-CL" sz="1400" smtClean="0">
                <a:latin typeface="Times New Roman" pitchFamily="18" charset="0"/>
              </a:rPr>
              <a:t> </a:t>
            </a:r>
          </a:p>
          <a:p>
            <a:pPr algn="just">
              <a:lnSpc>
                <a:spcPct val="90000"/>
              </a:lnSpc>
              <a:buFont typeface="Arial" charset="0"/>
              <a:buNone/>
            </a:pPr>
            <a:r>
              <a:rPr lang="es-CL" sz="1400" smtClean="0">
                <a:latin typeface="Times New Roman" pitchFamily="18" charset="0"/>
              </a:rPr>
              <a:t>		La computadora nueva podrá hacer sola el trabajo en 3 horas.</a:t>
            </a:r>
          </a:p>
          <a:p>
            <a:pPr algn="just">
              <a:lnSpc>
                <a:spcPct val="90000"/>
              </a:lnSpc>
              <a:buFont typeface="Arial" charset="0"/>
              <a:buNone/>
            </a:pPr>
            <a:endParaRPr lang="es-CL" sz="1400" smtClean="0">
              <a:latin typeface="Times New Roman" pitchFamily="18" charset="0"/>
            </a:endParaRPr>
          </a:p>
          <a:p>
            <a:pPr algn="just">
              <a:lnSpc>
                <a:spcPct val="90000"/>
              </a:lnSpc>
              <a:buFont typeface="Arial" charset="0"/>
              <a:buNone/>
            </a:pPr>
            <a:r>
              <a:rPr lang="es-CL" sz="1400" smtClean="0">
                <a:latin typeface="Times New Roman" pitchFamily="18" charset="0"/>
              </a:rPr>
              <a:t>  2.-  ¿Cuántos litros de una mezcla que contiene 80% de alcohol se tendrían que agregar a 5 litros de una solución al 20% para obtener una solución al 30%?</a:t>
            </a:r>
          </a:p>
          <a:p>
            <a:pPr algn="just">
              <a:lnSpc>
                <a:spcPct val="90000"/>
              </a:lnSpc>
              <a:buFont typeface="Arial" charset="0"/>
              <a:buNone/>
            </a:pPr>
            <a:r>
              <a:rPr lang="es-CL" sz="1400" smtClean="0">
                <a:latin typeface="Times New Roman" pitchFamily="18" charset="0"/>
              </a:rPr>
              <a:t>         </a:t>
            </a:r>
            <a:r>
              <a:rPr lang="es-CL" sz="1400" b="1" smtClean="0">
                <a:latin typeface="Times New Roman" pitchFamily="18" charset="0"/>
              </a:rPr>
              <a:t>Respuesta: </a:t>
            </a:r>
          </a:p>
          <a:p>
            <a:pPr algn="just">
              <a:lnSpc>
                <a:spcPct val="90000"/>
              </a:lnSpc>
              <a:buFont typeface="Arial" charset="0"/>
              <a:buNone/>
            </a:pPr>
            <a:r>
              <a:rPr lang="es-CL" sz="1400" smtClean="0">
                <a:latin typeface="Times New Roman" pitchFamily="18" charset="0"/>
              </a:rPr>
              <a:t>		Se tiene que agregar un litro de la solución al 80%.</a:t>
            </a:r>
          </a:p>
          <a:p>
            <a:pPr algn="just">
              <a:lnSpc>
                <a:spcPct val="90000"/>
              </a:lnSpc>
              <a:buFont typeface="Arial" charset="0"/>
              <a:buNone/>
            </a:pPr>
            <a:endParaRPr lang="es-CL" sz="1400" smtClean="0">
              <a:latin typeface="Times New Roman" pitchFamily="18" charset="0"/>
            </a:endParaRPr>
          </a:p>
          <a:p>
            <a:pPr algn="just">
              <a:lnSpc>
                <a:spcPct val="90000"/>
              </a:lnSpc>
              <a:buFont typeface="Arial" charset="0"/>
              <a:buNone/>
            </a:pPr>
            <a:r>
              <a:rPr lang="es-CL" sz="1400" smtClean="0">
                <a:latin typeface="Times New Roman" pitchFamily="18" charset="0"/>
              </a:rPr>
              <a:t>  3.-  Una tabla de 70 pulgadas de longitud se corta en tres partes. La parte más larga es dos veces más larga que la de tamaño mediano y la parte más corta es la mitad de la del tamaño mediano. ¿ Cuál es la longitud de cada parte?  </a:t>
            </a:r>
          </a:p>
          <a:p>
            <a:pPr algn="just">
              <a:lnSpc>
                <a:spcPct val="90000"/>
              </a:lnSpc>
              <a:buFont typeface="Arial" charset="0"/>
              <a:buNone/>
            </a:pPr>
            <a:r>
              <a:rPr lang="es-CL" sz="1400" smtClean="0">
                <a:latin typeface="Times New Roman" pitchFamily="18" charset="0"/>
              </a:rPr>
              <a:t>         </a:t>
            </a:r>
            <a:r>
              <a:rPr lang="es-CL" sz="1400" b="1" smtClean="0">
                <a:latin typeface="Times New Roman" pitchFamily="18" charset="0"/>
              </a:rPr>
              <a:t>Respuesta:  </a:t>
            </a:r>
          </a:p>
          <a:p>
            <a:pPr algn="just">
              <a:lnSpc>
                <a:spcPct val="90000"/>
              </a:lnSpc>
              <a:buFont typeface="Arial" charset="0"/>
              <a:buNone/>
            </a:pPr>
            <a:r>
              <a:rPr lang="es-CL" sz="1400" b="1" smtClean="0">
                <a:latin typeface="Times New Roman" pitchFamily="18" charset="0"/>
              </a:rPr>
              <a:t>		</a:t>
            </a:r>
            <a:r>
              <a:rPr lang="es-CL" sz="1400" smtClean="0">
                <a:latin typeface="Times New Roman" pitchFamily="18" charset="0"/>
              </a:rPr>
              <a:t>Parte más larga tiene 40 pulgadas de longitud, la parte mediana  20 pulgadas y la más corta tiene una longitud de 10pulgadas.</a:t>
            </a:r>
          </a:p>
          <a:p>
            <a:pPr algn="just">
              <a:lnSpc>
                <a:spcPct val="90000"/>
              </a:lnSpc>
              <a:buFont typeface="Arial" charset="0"/>
              <a:buNone/>
            </a:pPr>
            <a:endParaRPr lang="es-CL" sz="1400" smtClean="0">
              <a:latin typeface="Times New Roman" pitchFamily="18" charset="0"/>
            </a:endParaRPr>
          </a:p>
          <a:p>
            <a:pPr algn="just">
              <a:lnSpc>
                <a:spcPct val="90000"/>
              </a:lnSpc>
              <a:buFont typeface="Arial" charset="0"/>
              <a:buNone/>
            </a:pPr>
            <a:r>
              <a:rPr lang="es-CL" sz="1400" smtClean="0">
                <a:latin typeface="Times New Roman" pitchFamily="18" charset="0"/>
              </a:rPr>
              <a:t>  4.-   Un tanque esférico que tiene un radio de tres metros puede llenarse con un combustible líquido por $200 . ¿Cuánto costará llenar un tanque esférico de un radio de 6 metros con el mismo combustible?.</a:t>
            </a:r>
          </a:p>
          <a:p>
            <a:pPr algn="just">
              <a:lnSpc>
                <a:spcPct val="90000"/>
              </a:lnSpc>
              <a:buFont typeface="Arial" charset="0"/>
              <a:buNone/>
            </a:pPr>
            <a:r>
              <a:rPr lang="es-CL" sz="1400" smtClean="0">
                <a:latin typeface="Times New Roman" pitchFamily="18" charset="0"/>
              </a:rPr>
              <a:t>          </a:t>
            </a:r>
            <a:r>
              <a:rPr lang="es-CL" sz="1400" b="1" smtClean="0">
                <a:latin typeface="Times New Roman" pitchFamily="18" charset="0"/>
              </a:rPr>
              <a:t>Respuesta:   </a:t>
            </a:r>
          </a:p>
          <a:p>
            <a:pPr algn="just">
              <a:lnSpc>
                <a:spcPct val="90000"/>
              </a:lnSpc>
              <a:buFont typeface="Arial" charset="0"/>
              <a:buNone/>
            </a:pPr>
            <a:r>
              <a:rPr lang="es-CL" sz="1400" b="1" smtClean="0">
                <a:latin typeface="Times New Roman" pitchFamily="18" charset="0"/>
              </a:rPr>
              <a:t>		</a:t>
            </a:r>
            <a:r>
              <a:rPr lang="es-CL" sz="1400" smtClean="0">
                <a:latin typeface="Times New Roman" pitchFamily="18" charset="0"/>
              </a:rPr>
              <a:t>$1600 cuesta llenar un estanque esférico de 6 metros con el mismo combustible.</a:t>
            </a:r>
          </a:p>
          <a:p>
            <a:pPr algn="just">
              <a:lnSpc>
                <a:spcPct val="90000"/>
              </a:lnSpc>
              <a:buFont typeface="Arial" charset="0"/>
              <a:buNone/>
            </a:pPr>
            <a:r>
              <a:rPr lang="es-CL" sz="1400" smtClean="0">
                <a:latin typeface="Times New Roman" pitchFamily="18" charset="0"/>
              </a:rPr>
              <a:t>                                    </a:t>
            </a:r>
          </a:p>
          <a:p>
            <a:pPr algn="just">
              <a:lnSpc>
                <a:spcPct val="90000"/>
              </a:lnSpc>
              <a:buFont typeface="Arial" charset="0"/>
              <a:buNone/>
            </a:pPr>
            <a:r>
              <a:rPr lang="es-CL" sz="1400" b="1" smtClean="0">
                <a:latin typeface="Times New Roman" pitchFamily="18" charset="0"/>
              </a:rPr>
              <a:t>      </a:t>
            </a:r>
          </a:p>
          <a:p>
            <a:pPr algn="just">
              <a:lnSpc>
                <a:spcPct val="90000"/>
              </a:lnSpc>
              <a:buFont typeface="Arial" charset="0"/>
              <a:buNone/>
            </a:pPr>
            <a:r>
              <a:rPr lang="es-CL" sz="1400" smtClean="0">
                <a:latin typeface="Times New Roman" pitchFamily="18" charset="0"/>
              </a:rPr>
              <a:t>     </a:t>
            </a:r>
            <a:endParaRPr lang="es-ES" sz="1400" b="1" smtClean="0">
              <a:latin typeface="Times New Roman" pitchFamily="18" charset="0"/>
            </a:endParaRPr>
          </a:p>
        </p:txBody>
      </p:sp>
      <p:grpSp>
        <p:nvGrpSpPr>
          <p:cNvPr id="20484" name="3 Grupo"/>
          <p:cNvGrpSpPr>
            <a:grpSpLocks/>
          </p:cNvGrpSpPr>
          <p:nvPr/>
        </p:nvGrpSpPr>
        <p:grpSpPr bwMode="auto">
          <a:xfrm>
            <a:off x="0" y="0"/>
            <a:ext cx="9144000" cy="6858000"/>
            <a:chOff x="0" y="0"/>
            <a:chExt cx="9144000" cy="6858000"/>
          </a:xfrm>
        </p:grpSpPr>
        <p:pic>
          <p:nvPicPr>
            <p:cNvPr id="20485" name="4 Imagen" descr="facultad de ingenieria.jpg"/>
            <p:cNvPicPr>
              <a:picLocks noChangeAspect="1"/>
            </p:cNvPicPr>
            <p:nvPr/>
          </p:nvPicPr>
          <p:blipFill>
            <a:blip r:embed="rId2"/>
            <a:srcRect/>
            <a:stretch>
              <a:fillRect/>
            </a:stretch>
          </p:blipFill>
          <p:spPr bwMode="auto">
            <a:xfrm>
              <a:off x="0" y="0"/>
              <a:ext cx="2123728" cy="897836"/>
            </a:xfrm>
            <a:prstGeom prst="rect">
              <a:avLst/>
            </a:prstGeom>
            <a:noFill/>
            <a:ln w="9525">
              <a:noFill/>
              <a:miter lim="800000"/>
              <a:headEnd/>
              <a:tailEnd/>
            </a:ln>
          </p:spPr>
        </p:pic>
        <p:sp>
          <p:nvSpPr>
            <p:cNvPr id="6" name="5 Rectángulo"/>
            <p:cNvSpPr/>
            <p:nvPr/>
          </p:nvSpPr>
          <p:spPr>
            <a:xfrm>
              <a:off x="0" y="6453336"/>
              <a:ext cx="9144000" cy="404664"/>
            </a:xfrm>
            <a:prstGeom prst="rect">
              <a:avLst/>
            </a:prstGeom>
            <a:solidFill>
              <a:srgbClr val="4C967D"/>
            </a:solidFill>
            <a:ln>
              <a:solidFill>
                <a:srgbClr val="4C967D"/>
              </a:solidFill>
            </a:ln>
          </p:spPr>
          <p:style>
            <a:lnRef idx="1">
              <a:schemeClr val="accent3"/>
            </a:lnRef>
            <a:fillRef idx="3">
              <a:schemeClr val="accent3"/>
            </a:fillRef>
            <a:effectRef idx="2">
              <a:schemeClr val="accent3"/>
            </a:effectRef>
            <a:fontRef idx="minor">
              <a:schemeClr val="lt1"/>
            </a:fontRef>
          </p:style>
          <p:txBody>
            <a:bodyPr anchor="ctr"/>
            <a:lstStyle>
              <a:defPPr>
                <a:defRPr lang="es-E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s-ES"/>
            </a:p>
          </p:txBody>
        </p:sp>
        <p:sp>
          <p:nvSpPr>
            <p:cNvPr id="20487" name="6 CuadroTexto"/>
            <p:cNvSpPr txBox="1">
              <a:spLocks noChangeArrowheads="1"/>
            </p:cNvSpPr>
            <p:nvPr/>
          </p:nvSpPr>
          <p:spPr bwMode="auto">
            <a:xfrm>
              <a:off x="0" y="6488668"/>
              <a:ext cx="3044423" cy="369332"/>
            </a:xfrm>
            <a:prstGeom prst="rect">
              <a:avLst/>
            </a:prstGeom>
            <a:noFill/>
            <a:ln w="9525">
              <a:noFill/>
              <a:miter lim="800000"/>
              <a:headEnd/>
              <a:tailEnd/>
            </a:ln>
          </p:spPr>
          <p:txBody>
            <a:bodyPr wrap="none">
              <a:spAutoFit/>
            </a:bodyPr>
            <a:lstStyle/>
            <a:p>
              <a:r>
                <a:rPr lang="es-CL" sz="1800">
                  <a:solidFill>
                    <a:schemeClr val="bg1"/>
                  </a:solidFill>
                  <a:latin typeface="CG Omega" pitchFamily="34" charset="0"/>
                </a:rPr>
                <a:t>Instituto de Ciencias Básicas</a:t>
              </a:r>
              <a:endParaRPr lang="es-ES" sz="1800">
                <a:solidFill>
                  <a:schemeClr val="bg1"/>
                </a:solidFill>
                <a:latin typeface="CG Omega" pitchFamily="34" charset="0"/>
              </a:endParaRPr>
            </a:p>
          </p:txBody>
        </p:sp>
        <p:sp>
          <p:nvSpPr>
            <p:cNvPr id="20488" name="7 CuadroTexto"/>
            <p:cNvSpPr txBox="1">
              <a:spLocks noChangeArrowheads="1"/>
            </p:cNvSpPr>
            <p:nvPr/>
          </p:nvSpPr>
          <p:spPr bwMode="auto">
            <a:xfrm>
              <a:off x="5652120" y="6488668"/>
              <a:ext cx="3467616" cy="369332"/>
            </a:xfrm>
            <a:prstGeom prst="rect">
              <a:avLst/>
            </a:prstGeom>
            <a:noFill/>
            <a:ln w="9525">
              <a:noFill/>
              <a:miter lim="800000"/>
              <a:headEnd/>
              <a:tailEnd/>
            </a:ln>
          </p:spPr>
          <p:txBody>
            <a:bodyPr wrap="none">
              <a:spAutoFit/>
            </a:bodyPr>
            <a:lstStyle/>
            <a:p>
              <a:r>
                <a:rPr lang="es-CL" sz="1800">
                  <a:solidFill>
                    <a:schemeClr val="bg1"/>
                  </a:solidFill>
                  <a:latin typeface="CG Omega" pitchFamily="34" charset="0"/>
                </a:rPr>
                <a:t>CURSO DE NIVELACIÓN 2012</a:t>
              </a:r>
              <a:endParaRPr lang="es-ES" sz="1800">
                <a:solidFill>
                  <a:schemeClr val="bg1"/>
                </a:solidFill>
                <a:latin typeface="CG Omega" pitchFamily="34" charset="0"/>
              </a:endParaRPr>
            </a:p>
          </p:txBody>
        </p:sp>
      </p:gr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Grp="1"/>
          </p:cNvSpPr>
          <p:nvPr>
            <p:ph type="body" idx="4294967295"/>
          </p:nvPr>
        </p:nvSpPr>
        <p:spPr>
          <a:xfrm>
            <a:off x="395288" y="1277938"/>
            <a:ext cx="8424862" cy="4598987"/>
          </a:xfrm>
        </p:spPr>
        <p:txBody>
          <a:bodyPr/>
          <a:lstStyle/>
          <a:p>
            <a:pPr algn="just">
              <a:lnSpc>
                <a:spcPct val="80000"/>
              </a:lnSpc>
              <a:buFont typeface="Arial" charset="0"/>
              <a:buNone/>
            </a:pPr>
            <a:r>
              <a:rPr lang="es-CL" sz="1400" smtClean="0">
                <a:latin typeface="Times New Roman" pitchFamily="18" charset="0"/>
              </a:rPr>
              <a:t>  5.-  Mary hereda $100.000 y los invierte en dos certificados de depósito.   Un certificado  paga 6% y el otro 4,5% anual  de interés  simple.    Si el interés total  es  de $5.025  al año,     ¿cuánto dinero está invertido a cada una de  las tasas?</a:t>
            </a:r>
            <a:endParaRPr lang="es-ES" sz="1400" smtClean="0">
              <a:latin typeface="Times New Roman" pitchFamily="18" charset="0"/>
            </a:endParaRPr>
          </a:p>
          <a:p>
            <a:pPr algn="just">
              <a:lnSpc>
                <a:spcPct val="80000"/>
              </a:lnSpc>
              <a:buFont typeface="Arial" charset="0"/>
              <a:buNone/>
            </a:pPr>
            <a:r>
              <a:rPr lang="es-CL" sz="1400" smtClean="0">
                <a:latin typeface="Times New Roman" pitchFamily="18" charset="0"/>
              </a:rPr>
              <a:t>        </a:t>
            </a:r>
            <a:r>
              <a:rPr lang="es-CL" sz="1400" b="1" smtClean="0">
                <a:latin typeface="Times New Roman" pitchFamily="18" charset="0"/>
              </a:rPr>
              <a:t>Respuesta: </a:t>
            </a:r>
          </a:p>
          <a:p>
            <a:pPr algn="just">
              <a:lnSpc>
                <a:spcPct val="80000"/>
              </a:lnSpc>
              <a:buFont typeface="Arial" charset="0"/>
              <a:buNone/>
            </a:pPr>
            <a:r>
              <a:rPr lang="es-CL" sz="1400" b="1" smtClean="0">
                <a:latin typeface="Times New Roman" pitchFamily="18" charset="0"/>
              </a:rPr>
              <a:t>		</a:t>
            </a:r>
            <a:r>
              <a:rPr lang="es-CL" sz="1400" smtClean="0">
                <a:latin typeface="Times New Roman" pitchFamily="18" charset="0"/>
              </a:rPr>
              <a:t>Mary ha invertido $35.000 al 6% y los restantes $65.000 al  4,5%</a:t>
            </a:r>
            <a:endParaRPr lang="es-CL" sz="1400" b="1" smtClean="0">
              <a:latin typeface="Times New Roman" pitchFamily="18" charset="0"/>
            </a:endParaRPr>
          </a:p>
          <a:p>
            <a:pPr algn="just">
              <a:lnSpc>
                <a:spcPct val="80000"/>
              </a:lnSpc>
              <a:buFont typeface="Arial" charset="0"/>
              <a:buNone/>
            </a:pPr>
            <a:r>
              <a:rPr lang="es-CL" sz="1400" smtClean="0">
                <a:latin typeface="Times New Roman" pitchFamily="18" charset="0"/>
              </a:rPr>
              <a:t> </a:t>
            </a:r>
          </a:p>
          <a:p>
            <a:pPr algn="just">
              <a:lnSpc>
                <a:spcPct val="80000"/>
              </a:lnSpc>
              <a:buFont typeface="Arial" charset="0"/>
              <a:buNone/>
            </a:pPr>
            <a:r>
              <a:rPr lang="es-CL" sz="1400" smtClean="0">
                <a:latin typeface="Times New Roman" pitchFamily="18" charset="0"/>
              </a:rPr>
              <a:t>  6.-   Un  cartel  tiene impresa un área  rectangular de 100  por  140 centímetros, enmarcada  con  una banda de ancho constante.   El perímetro del cartel es 1,5 veces el perimetro del área  impresa.  ¿Cuál es el ancho de la banda, y cuáles son  las dimensiones del cartel?</a:t>
            </a:r>
          </a:p>
          <a:p>
            <a:pPr algn="just">
              <a:lnSpc>
                <a:spcPct val="80000"/>
              </a:lnSpc>
              <a:buFont typeface="Arial" charset="0"/>
              <a:buNone/>
            </a:pPr>
            <a:r>
              <a:rPr lang="es-CL" sz="1400" smtClean="0">
                <a:latin typeface="Times New Roman" pitchFamily="18" charset="0"/>
              </a:rPr>
              <a:t>         </a:t>
            </a:r>
            <a:r>
              <a:rPr lang="es-CL" sz="1400" b="1" smtClean="0">
                <a:latin typeface="Times New Roman" pitchFamily="18" charset="0"/>
              </a:rPr>
              <a:t>Respuesta:  </a:t>
            </a:r>
          </a:p>
          <a:p>
            <a:pPr algn="just">
              <a:lnSpc>
                <a:spcPct val="80000"/>
              </a:lnSpc>
              <a:buFont typeface="Arial" charset="0"/>
              <a:buNone/>
            </a:pPr>
            <a:r>
              <a:rPr lang="es-CL" sz="1400" b="1" smtClean="0">
                <a:latin typeface="Times New Roman" pitchFamily="18" charset="0"/>
              </a:rPr>
              <a:t>		</a:t>
            </a:r>
            <a:r>
              <a:rPr lang="es-CL" sz="1400" smtClean="0">
                <a:latin typeface="Times New Roman" pitchFamily="18" charset="0"/>
              </a:rPr>
              <a:t>Las dimensiones son 160 de ancho por 200 de alto y la banda tiene 30 cms. de ancho.</a:t>
            </a:r>
            <a:r>
              <a:rPr lang="es-CL" sz="1400" b="1" smtClean="0">
                <a:latin typeface="Times New Roman" pitchFamily="18" charset="0"/>
              </a:rPr>
              <a:t>  </a:t>
            </a:r>
            <a:endParaRPr lang="es-CL" sz="1400" smtClean="0">
              <a:latin typeface="Times New Roman" pitchFamily="18" charset="0"/>
            </a:endParaRPr>
          </a:p>
          <a:p>
            <a:pPr algn="just">
              <a:lnSpc>
                <a:spcPct val="80000"/>
              </a:lnSpc>
              <a:buFont typeface="Arial" charset="0"/>
              <a:buNone/>
            </a:pPr>
            <a:endParaRPr lang="es-CL" sz="1400" smtClean="0">
              <a:latin typeface="Times New Roman" pitchFamily="18" charset="0"/>
            </a:endParaRPr>
          </a:p>
          <a:p>
            <a:pPr algn="just">
              <a:lnSpc>
                <a:spcPct val="80000"/>
              </a:lnSpc>
              <a:buFont typeface="Arial" charset="0"/>
              <a:buNone/>
            </a:pPr>
            <a:r>
              <a:rPr lang="es-CL" sz="1400" smtClean="0">
                <a:latin typeface="Times New Roman" pitchFamily="18" charset="0"/>
              </a:rPr>
              <a:t> 7.-    Phyllis invirtió $12.000; una  parte de esta cantidad a una tasa de interés simple de  4 ½ % por  año, y  el resto a una de 4% por año. Después de 1 año,  el  interés  total  ganado  fue   de $525.   ¿Cuánto dinero invirtió en cada una de las tasas?</a:t>
            </a:r>
          </a:p>
          <a:p>
            <a:pPr algn="just">
              <a:lnSpc>
                <a:spcPct val="80000"/>
              </a:lnSpc>
              <a:buFont typeface="Arial" charset="0"/>
              <a:buNone/>
            </a:pPr>
            <a:r>
              <a:rPr lang="es-CL" sz="1400" smtClean="0">
                <a:latin typeface="Times New Roman" pitchFamily="18" charset="0"/>
              </a:rPr>
              <a:t>        </a:t>
            </a:r>
            <a:r>
              <a:rPr lang="es-CL" sz="1400" b="1" smtClean="0">
                <a:latin typeface="Times New Roman" pitchFamily="18" charset="0"/>
              </a:rPr>
              <a:t>Respuesta:</a:t>
            </a:r>
          </a:p>
          <a:p>
            <a:pPr algn="just">
              <a:lnSpc>
                <a:spcPct val="80000"/>
              </a:lnSpc>
              <a:buFont typeface="Arial" charset="0"/>
              <a:buNone/>
            </a:pPr>
            <a:r>
              <a:rPr lang="es-CL" sz="1400" b="1" smtClean="0">
                <a:latin typeface="Times New Roman" pitchFamily="18" charset="0"/>
              </a:rPr>
              <a:t> 		</a:t>
            </a:r>
            <a:r>
              <a:rPr lang="es-CL" sz="1400" smtClean="0">
                <a:latin typeface="Times New Roman" pitchFamily="18" charset="0"/>
              </a:rPr>
              <a:t>Invirtió $9.000 a una tasa de 4</a:t>
            </a:r>
            <a:r>
              <a:rPr lang="es-CL" sz="1400" smtClean="0"/>
              <a:t> ½ % y $3.000 a una tasa de 4%</a:t>
            </a:r>
            <a:endParaRPr lang="es-CL" sz="1400" b="1" smtClean="0">
              <a:latin typeface="Times New Roman" pitchFamily="18" charset="0"/>
            </a:endParaRPr>
          </a:p>
          <a:p>
            <a:pPr algn="just">
              <a:lnSpc>
                <a:spcPct val="80000"/>
              </a:lnSpc>
              <a:buFont typeface="Arial" charset="0"/>
              <a:buNone/>
            </a:pPr>
            <a:endParaRPr lang="es-CL" sz="1400" smtClean="0">
              <a:latin typeface="Times New Roman" pitchFamily="18" charset="0"/>
            </a:endParaRPr>
          </a:p>
          <a:p>
            <a:pPr algn="just">
              <a:lnSpc>
                <a:spcPct val="80000"/>
              </a:lnSpc>
              <a:buFont typeface="Arial" charset="0"/>
              <a:buNone/>
            </a:pPr>
            <a:r>
              <a:rPr lang="es-CL" sz="1400" smtClean="0">
                <a:latin typeface="Times New Roman" pitchFamily="18" charset="0"/>
              </a:rPr>
              <a:t> 8.-    Un jardín rectangular tiene 25 pies de ancho.  Si su área es de 1.125  pies cuadrados, ¿cuál es su longitud?</a:t>
            </a:r>
          </a:p>
          <a:p>
            <a:pPr algn="just">
              <a:lnSpc>
                <a:spcPct val="80000"/>
              </a:lnSpc>
              <a:buFont typeface="Arial" charset="0"/>
              <a:buNone/>
            </a:pPr>
            <a:r>
              <a:rPr lang="es-CL" sz="1400" smtClean="0">
                <a:latin typeface="Times New Roman" pitchFamily="18" charset="0"/>
              </a:rPr>
              <a:t>        </a:t>
            </a:r>
            <a:r>
              <a:rPr lang="es-CL" sz="1400" b="1" smtClean="0">
                <a:latin typeface="Times New Roman" pitchFamily="18" charset="0"/>
              </a:rPr>
              <a:t>Respuesta:  </a:t>
            </a:r>
          </a:p>
          <a:p>
            <a:pPr algn="just">
              <a:lnSpc>
                <a:spcPct val="80000"/>
              </a:lnSpc>
              <a:buFont typeface="Arial" charset="0"/>
              <a:buNone/>
            </a:pPr>
            <a:r>
              <a:rPr lang="es-CL" sz="1400" b="1" smtClean="0">
                <a:latin typeface="Times New Roman" pitchFamily="18" charset="0"/>
              </a:rPr>
              <a:t>		</a:t>
            </a:r>
            <a:r>
              <a:rPr lang="es-CL" sz="1400" smtClean="0">
                <a:latin typeface="Times New Roman" pitchFamily="18" charset="0"/>
              </a:rPr>
              <a:t>La  longitud es de 45 pies. </a:t>
            </a:r>
          </a:p>
          <a:p>
            <a:pPr algn="just">
              <a:lnSpc>
                <a:spcPct val="80000"/>
              </a:lnSpc>
              <a:buFont typeface="Arial" charset="0"/>
              <a:buNone/>
            </a:pPr>
            <a:r>
              <a:rPr lang="es-CL" sz="1400" b="1" smtClean="0">
                <a:latin typeface="Times New Roman" pitchFamily="18" charset="0"/>
              </a:rPr>
              <a:t>      </a:t>
            </a:r>
          </a:p>
          <a:p>
            <a:pPr algn="just">
              <a:lnSpc>
                <a:spcPct val="80000"/>
              </a:lnSpc>
              <a:buFont typeface="Arial" charset="0"/>
              <a:buNone/>
            </a:pPr>
            <a:r>
              <a:rPr lang="es-CL" sz="1400" smtClean="0">
                <a:latin typeface="Times New Roman" pitchFamily="18" charset="0"/>
              </a:rPr>
              <a:t>     </a:t>
            </a:r>
            <a:endParaRPr lang="es-ES" sz="1400" smtClean="0">
              <a:latin typeface="Times New Roman" pitchFamily="18" charset="0"/>
            </a:endParaRPr>
          </a:p>
        </p:txBody>
      </p:sp>
      <p:grpSp>
        <p:nvGrpSpPr>
          <p:cNvPr id="21507" name="7 Grupo"/>
          <p:cNvGrpSpPr>
            <a:grpSpLocks/>
          </p:cNvGrpSpPr>
          <p:nvPr/>
        </p:nvGrpSpPr>
        <p:grpSpPr bwMode="auto">
          <a:xfrm>
            <a:off x="0" y="0"/>
            <a:ext cx="9144000" cy="6858000"/>
            <a:chOff x="0" y="0"/>
            <a:chExt cx="9144000" cy="6858000"/>
          </a:xfrm>
        </p:grpSpPr>
        <p:pic>
          <p:nvPicPr>
            <p:cNvPr id="21508" name="8 Imagen" descr="facultad de ingenieria.jpg"/>
            <p:cNvPicPr>
              <a:picLocks noChangeAspect="1"/>
            </p:cNvPicPr>
            <p:nvPr/>
          </p:nvPicPr>
          <p:blipFill>
            <a:blip r:embed="rId2"/>
            <a:srcRect/>
            <a:stretch>
              <a:fillRect/>
            </a:stretch>
          </p:blipFill>
          <p:spPr bwMode="auto">
            <a:xfrm>
              <a:off x="0" y="0"/>
              <a:ext cx="2123728" cy="897836"/>
            </a:xfrm>
            <a:prstGeom prst="rect">
              <a:avLst/>
            </a:prstGeom>
            <a:noFill/>
            <a:ln w="9525">
              <a:noFill/>
              <a:miter lim="800000"/>
              <a:headEnd/>
              <a:tailEnd/>
            </a:ln>
          </p:spPr>
        </p:pic>
        <p:sp>
          <p:nvSpPr>
            <p:cNvPr id="10" name="9 Rectángulo"/>
            <p:cNvSpPr/>
            <p:nvPr/>
          </p:nvSpPr>
          <p:spPr>
            <a:xfrm>
              <a:off x="0" y="6453336"/>
              <a:ext cx="9144000" cy="404664"/>
            </a:xfrm>
            <a:prstGeom prst="rect">
              <a:avLst/>
            </a:prstGeom>
            <a:solidFill>
              <a:srgbClr val="4C967D"/>
            </a:solidFill>
            <a:ln>
              <a:solidFill>
                <a:srgbClr val="4C967D"/>
              </a:solidFill>
            </a:ln>
          </p:spPr>
          <p:style>
            <a:lnRef idx="1">
              <a:schemeClr val="accent3"/>
            </a:lnRef>
            <a:fillRef idx="3">
              <a:schemeClr val="accent3"/>
            </a:fillRef>
            <a:effectRef idx="2">
              <a:schemeClr val="accent3"/>
            </a:effectRef>
            <a:fontRef idx="minor">
              <a:schemeClr val="lt1"/>
            </a:fontRef>
          </p:style>
          <p:txBody>
            <a:bodyPr anchor="ctr"/>
            <a:lstStyle>
              <a:defPPr>
                <a:defRPr lang="es-E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s-ES"/>
            </a:p>
          </p:txBody>
        </p:sp>
        <p:sp>
          <p:nvSpPr>
            <p:cNvPr id="21510" name="10 CuadroTexto"/>
            <p:cNvSpPr txBox="1">
              <a:spLocks noChangeArrowheads="1"/>
            </p:cNvSpPr>
            <p:nvPr/>
          </p:nvSpPr>
          <p:spPr bwMode="auto">
            <a:xfrm>
              <a:off x="0" y="6488668"/>
              <a:ext cx="3044423" cy="369332"/>
            </a:xfrm>
            <a:prstGeom prst="rect">
              <a:avLst/>
            </a:prstGeom>
            <a:noFill/>
            <a:ln w="9525">
              <a:noFill/>
              <a:miter lim="800000"/>
              <a:headEnd/>
              <a:tailEnd/>
            </a:ln>
          </p:spPr>
          <p:txBody>
            <a:bodyPr wrap="none">
              <a:spAutoFit/>
            </a:bodyPr>
            <a:lstStyle/>
            <a:p>
              <a:r>
                <a:rPr lang="es-CL" sz="1800">
                  <a:solidFill>
                    <a:schemeClr val="bg1"/>
                  </a:solidFill>
                  <a:latin typeface="CG Omega" pitchFamily="34" charset="0"/>
                </a:rPr>
                <a:t>Instituto de Ciencias Básicas</a:t>
              </a:r>
              <a:endParaRPr lang="es-ES" sz="1800">
                <a:solidFill>
                  <a:schemeClr val="bg1"/>
                </a:solidFill>
                <a:latin typeface="CG Omega" pitchFamily="34" charset="0"/>
              </a:endParaRPr>
            </a:p>
          </p:txBody>
        </p:sp>
        <p:sp>
          <p:nvSpPr>
            <p:cNvPr id="21511" name="11 CuadroTexto"/>
            <p:cNvSpPr txBox="1">
              <a:spLocks noChangeArrowheads="1"/>
            </p:cNvSpPr>
            <p:nvPr/>
          </p:nvSpPr>
          <p:spPr bwMode="auto">
            <a:xfrm>
              <a:off x="5652120" y="6488668"/>
              <a:ext cx="3467616" cy="369332"/>
            </a:xfrm>
            <a:prstGeom prst="rect">
              <a:avLst/>
            </a:prstGeom>
            <a:noFill/>
            <a:ln w="9525">
              <a:noFill/>
              <a:miter lim="800000"/>
              <a:headEnd/>
              <a:tailEnd/>
            </a:ln>
          </p:spPr>
          <p:txBody>
            <a:bodyPr wrap="none">
              <a:spAutoFit/>
            </a:bodyPr>
            <a:lstStyle/>
            <a:p>
              <a:r>
                <a:rPr lang="es-CL" sz="1800">
                  <a:solidFill>
                    <a:schemeClr val="bg1"/>
                  </a:solidFill>
                  <a:latin typeface="CG Omega" pitchFamily="34" charset="0"/>
                </a:rPr>
                <a:t>CURSO DE NIVELACIÓN 2012</a:t>
              </a:r>
              <a:endParaRPr lang="es-ES" sz="1800">
                <a:solidFill>
                  <a:schemeClr val="bg1"/>
                </a:solidFill>
                <a:latin typeface="CG Omega" pitchFamily="34" charset="0"/>
              </a:endParaRPr>
            </a:p>
          </p:txBody>
        </p:sp>
      </p:gr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p:cNvSpPr>
            <a:spLocks noGrp="1"/>
          </p:cNvSpPr>
          <p:nvPr>
            <p:ph type="body" idx="4294967295"/>
          </p:nvPr>
        </p:nvSpPr>
        <p:spPr>
          <a:xfrm>
            <a:off x="323850" y="908050"/>
            <a:ext cx="8424863" cy="5545138"/>
          </a:xfrm>
        </p:spPr>
        <p:txBody>
          <a:bodyPr/>
          <a:lstStyle/>
          <a:p>
            <a:pPr algn="just">
              <a:buFont typeface="Arial" charset="0"/>
              <a:buNone/>
            </a:pPr>
            <a:r>
              <a:rPr lang="es-CL" sz="1300" smtClean="0">
                <a:latin typeface="Times New Roman" pitchFamily="18" charset="0"/>
              </a:rPr>
              <a:t>  9.- Al pintar con acuarela en una hoja de papel de 20 pulgadas de ancho por  15 pulgada de alto,   coloca   su    hoja  en  una  alfombra,  de  manera que aparezca  una  banda  de  ancho  constante  alrededor  de  la  imagen.  El  perímetro   de   la  alfombra  es de 102 pulgadas.  ¿Cuál es el ancho de la  banda alrededor de la pintura?</a:t>
            </a:r>
          </a:p>
          <a:p>
            <a:pPr algn="just">
              <a:buFont typeface="Arial" charset="0"/>
              <a:buNone/>
            </a:pPr>
            <a:r>
              <a:rPr lang="es-CL" sz="1300" b="1" smtClean="0">
                <a:latin typeface="Times New Roman" pitchFamily="18" charset="0"/>
              </a:rPr>
              <a:t>	Respuesta:  </a:t>
            </a:r>
          </a:p>
          <a:p>
            <a:pPr algn="just">
              <a:buFont typeface="Arial" charset="0"/>
              <a:buNone/>
            </a:pPr>
            <a:r>
              <a:rPr lang="es-CL" sz="1300" b="1" smtClean="0">
                <a:latin typeface="Times New Roman" pitchFamily="18" charset="0"/>
              </a:rPr>
              <a:t>		</a:t>
            </a:r>
            <a:r>
              <a:rPr lang="es-CL" sz="1300" smtClean="0">
                <a:latin typeface="Times New Roman" pitchFamily="18" charset="0"/>
              </a:rPr>
              <a:t>4 pulgadas</a:t>
            </a:r>
            <a:endParaRPr lang="es-CL" sz="1300" b="1" smtClean="0">
              <a:latin typeface="Times New Roman" pitchFamily="18" charset="0"/>
            </a:endParaRPr>
          </a:p>
          <a:p>
            <a:pPr algn="just">
              <a:buFont typeface="Arial" charset="0"/>
              <a:buNone/>
            </a:pPr>
            <a:endParaRPr lang="es-CL" sz="1300" smtClean="0">
              <a:latin typeface="Times New Roman" pitchFamily="18" charset="0"/>
            </a:endParaRPr>
          </a:p>
          <a:p>
            <a:pPr algn="just">
              <a:buFont typeface="Arial" charset="0"/>
              <a:buNone/>
            </a:pPr>
            <a:r>
              <a:rPr lang="es-CL" sz="1300" smtClean="0">
                <a:latin typeface="Times New Roman" pitchFamily="18" charset="0"/>
              </a:rPr>
              <a:t>  10.- Una persona de 6 pies de altura desea calcular la altura de cierto edificio de cuatro pisos.    Mide la sombra del edificio y determina que tiene 28 pies de largo, mientras   que su propia sombra es de 3,5 pies de largo.  ¿Cuál es la altura del edificio?</a:t>
            </a:r>
            <a:endParaRPr lang="es-ES" sz="1300" smtClean="0">
              <a:latin typeface="Times New Roman" pitchFamily="18" charset="0"/>
            </a:endParaRPr>
          </a:p>
          <a:p>
            <a:pPr algn="just">
              <a:buFont typeface="Arial" charset="0"/>
              <a:buNone/>
            </a:pPr>
            <a:r>
              <a:rPr lang="es-CL" sz="1300" smtClean="0">
                <a:latin typeface="Times New Roman" pitchFamily="18" charset="0"/>
              </a:rPr>
              <a:t>         </a:t>
            </a:r>
            <a:r>
              <a:rPr lang="es-CL" sz="1300" b="1" smtClean="0">
                <a:latin typeface="Times New Roman" pitchFamily="18" charset="0"/>
              </a:rPr>
              <a:t>Respuesta: </a:t>
            </a:r>
          </a:p>
          <a:p>
            <a:pPr algn="just">
              <a:buFont typeface="Arial" charset="0"/>
              <a:buNone/>
            </a:pPr>
            <a:r>
              <a:rPr lang="es-CL" sz="1300" b="1" smtClean="0">
                <a:latin typeface="Times New Roman" pitchFamily="18" charset="0"/>
              </a:rPr>
              <a:t>		</a:t>
            </a:r>
            <a:r>
              <a:rPr lang="es-CL" sz="1300" smtClean="0">
                <a:latin typeface="Times New Roman" pitchFamily="18" charset="0"/>
              </a:rPr>
              <a:t>48 pies de altura.</a:t>
            </a:r>
          </a:p>
          <a:p>
            <a:pPr algn="just">
              <a:buFont typeface="Arial" charset="0"/>
              <a:buNone/>
            </a:pPr>
            <a:endParaRPr lang="es-CL" sz="1300" smtClean="0">
              <a:latin typeface="Times New Roman" pitchFamily="18" charset="0"/>
            </a:endParaRPr>
          </a:p>
          <a:p>
            <a:pPr algn="just">
              <a:buFont typeface="Arial" charset="0"/>
              <a:buNone/>
            </a:pPr>
            <a:r>
              <a:rPr lang="es-CL" sz="1300" smtClean="0">
                <a:latin typeface="Times New Roman" pitchFamily="18" charset="0"/>
              </a:rPr>
              <a:t>11.-  Un fabricante de refrescos produce uno de naranja que es anunciado como de “sabor natural” aunque sólo contiene 5% de jugo.  Una nueva  reglamentación gubernamental   estipula  que  para  una  bebida  se  anuncie   como  “natural”  deberá contener por lo menos 10% de jugo de fruta.   ¿Cuánto jugo de naranja debe agregar el fabricante a 900 galones de  refresco de naranja, para cumplir con la nueva reglamentación?</a:t>
            </a:r>
          </a:p>
          <a:p>
            <a:pPr algn="just">
              <a:buFont typeface="Arial" charset="0"/>
              <a:buNone/>
            </a:pPr>
            <a:r>
              <a:rPr lang="es-CL" sz="1300" smtClean="0">
                <a:latin typeface="Times New Roman" pitchFamily="18" charset="0"/>
              </a:rPr>
              <a:t>         </a:t>
            </a:r>
            <a:r>
              <a:rPr lang="es-CL" sz="1300" b="1" smtClean="0">
                <a:latin typeface="Times New Roman" pitchFamily="18" charset="0"/>
              </a:rPr>
              <a:t>Respuesta:   	</a:t>
            </a:r>
          </a:p>
          <a:p>
            <a:pPr algn="just">
              <a:buFont typeface="Arial" charset="0"/>
              <a:buNone/>
            </a:pPr>
            <a:r>
              <a:rPr lang="es-CL" sz="1300" b="1" smtClean="0">
                <a:latin typeface="Times New Roman" pitchFamily="18" charset="0"/>
              </a:rPr>
              <a:t>		</a:t>
            </a:r>
            <a:r>
              <a:rPr lang="es-CL" sz="1300" smtClean="0">
                <a:latin typeface="Times New Roman" pitchFamily="18" charset="0"/>
              </a:rPr>
              <a:t>El fabricante deberá agregar 50 galones de jugo de refresco.</a:t>
            </a:r>
          </a:p>
          <a:p>
            <a:pPr algn="just">
              <a:buFont typeface="Arial" charset="0"/>
              <a:buNone/>
            </a:pPr>
            <a:endParaRPr lang="es-CL" sz="1300" smtClean="0">
              <a:latin typeface="Times New Roman" pitchFamily="18" charset="0"/>
            </a:endParaRPr>
          </a:p>
          <a:p>
            <a:pPr algn="just">
              <a:buFont typeface="Arial" charset="0"/>
              <a:buNone/>
            </a:pPr>
            <a:r>
              <a:rPr lang="es-CL" sz="1300" smtClean="0">
                <a:latin typeface="Times New Roman" pitchFamily="18" charset="0"/>
              </a:rPr>
              <a:t> 12.- Debido  a  que  se  pronostica   una fuerte lluvia, el nivel del agua en una represa debe ser  reducido  en 1 pie.   Al abrir el  vertedero  A se reduce al nivel necesario en 4 horas,  mientras  que  con  el  vertedero B más pequeño se hace en 6 horas.  ¿Cuánto tomará reducir el nivel del agua en 1 pie si se abren ambos? </a:t>
            </a:r>
          </a:p>
          <a:p>
            <a:pPr algn="just">
              <a:buFont typeface="Arial" charset="0"/>
              <a:buNone/>
            </a:pPr>
            <a:r>
              <a:rPr lang="es-CL" sz="1300" smtClean="0">
                <a:latin typeface="Times New Roman" pitchFamily="18" charset="0"/>
              </a:rPr>
              <a:t>         </a:t>
            </a:r>
            <a:r>
              <a:rPr lang="es-CL" sz="1300" b="1" smtClean="0">
                <a:latin typeface="Times New Roman" pitchFamily="18" charset="0"/>
              </a:rPr>
              <a:t>Repuesta: </a:t>
            </a:r>
          </a:p>
          <a:p>
            <a:pPr algn="just">
              <a:buFont typeface="Arial" charset="0"/>
              <a:buNone/>
            </a:pPr>
            <a:r>
              <a:rPr lang="es-CL" sz="1300" b="1" smtClean="0">
                <a:latin typeface="Times New Roman" pitchFamily="18" charset="0"/>
              </a:rPr>
              <a:t>		</a:t>
            </a:r>
            <a:r>
              <a:rPr lang="es-CL" sz="1300" smtClean="0">
                <a:latin typeface="Times New Roman" pitchFamily="18" charset="0"/>
              </a:rPr>
              <a:t>2 horas 24 minutos</a:t>
            </a:r>
          </a:p>
          <a:p>
            <a:pPr algn="just">
              <a:buFont typeface="Arial" charset="0"/>
              <a:buNone/>
            </a:pPr>
            <a:endParaRPr lang="es-CL" sz="1300" smtClean="0">
              <a:latin typeface="Times New Roman" pitchFamily="18" charset="0"/>
            </a:endParaRPr>
          </a:p>
          <a:p>
            <a:pPr algn="just">
              <a:buFont typeface="Arial" charset="0"/>
              <a:buNone/>
            </a:pPr>
            <a:endParaRPr lang="es-CL" sz="1300" smtClean="0">
              <a:latin typeface="Times New Roman" pitchFamily="18" charset="0"/>
            </a:endParaRPr>
          </a:p>
          <a:p>
            <a:pPr algn="just">
              <a:buFont typeface="Arial" charset="0"/>
              <a:buNone/>
            </a:pPr>
            <a:r>
              <a:rPr lang="es-CL" sz="1300" smtClean="0">
                <a:latin typeface="Times New Roman" pitchFamily="18" charset="0"/>
              </a:rPr>
              <a:t>     </a:t>
            </a:r>
            <a:endParaRPr lang="es-ES" sz="1300" smtClean="0">
              <a:latin typeface="Times New Roman" pitchFamily="18" charset="0"/>
            </a:endParaRPr>
          </a:p>
        </p:txBody>
      </p:sp>
      <p:grpSp>
        <p:nvGrpSpPr>
          <p:cNvPr id="22531" name="4 Grupo"/>
          <p:cNvGrpSpPr>
            <a:grpSpLocks/>
          </p:cNvGrpSpPr>
          <p:nvPr/>
        </p:nvGrpSpPr>
        <p:grpSpPr bwMode="auto">
          <a:xfrm>
            <a:off x="0" y="0"/>
            <a:ext cx="9144000" cy="6858000"/>
            <a:chOff x="0" y="0"/>
            <a:chExt cx="9144000" cy="6858000"/>
          </a:xfrm>
        </p:grpSpPr>
        <p:pic>
          <p:nvPicPr>
            <p:cNvPr id="22532" name="5 Imagen" descr="facultad de ingenieria.jpg"/>
            <p:cNvPicPr>
              <a:picLocks noChangeAspect="1"/>
            </p:cNvPicPr>
            <p:nvPr/>
          </p:nvPicPr>
          <p:blipFill>
            <a:blip r:embed="rId2"/>
            <a:srcRect/>
            <a:stretch>
              <a:fillRect/>
            </a:stretch>
          </p:blipFill>
          <p:spPr bwMode="auto">
            <a:xfrm>
              <a:off x="0" y="0"/>
              <a:ext cx="2123728" cy="897836"/>
            </a:xfrm>
            <a:prstGeom prst="rect">
              <a:avLst/>
            </a:prstGeom>
            <a:noFill/>
            <a:ln w="9525">
              <a:noFill/>
              <a:miter lim="800000"/>
              <a:headEnd/>
              <a:tailEnd/>
            </a:ln>
          </p:spPr>
        </p:pic>
        <p:sp>
          <p:nvSpPr>
            <p:cNvPr id="7" name="6 Rectángulo"/>
            <p:cNvSpPr/>
            <p:nvPr/>
          </p:nvSpPr>
          <p:spPr>
            <a:xfrm>
              <a:off x="0" y="6453336"/>
              <a:ext cx="9144000" cy="404664"/>
            </a:xfrm>
            <a:prstGeom prst="rect">
              <a:avLst/>
            </a:prstGeom>
            <a:solidFill>
              <a:srgbClr val="4C967D"/>
            </a:solidFill>
            <a:ln>
              <a:solidFill>
                <a:srgbClr val="4C967D"/>
              </a:solidFill>
            </a:ln>
          </p:spPr>
          <p:style>
            <a:lnRef idx="1">
              <a:schemeClr val="accent3"/>
            </a:lnRef>
            <a:fillRef idx="3">
              <a:schemeClr val="accent3"/>
            </a:fillRef>
            <a:effectRef idx="2">
              <a:schemeClr val="accent3"/>
            </a:effectRef>
            <a:fontRef idx="minor">
              <a:schemeClr val="lt1"/>
            </a:fontRef>
          </p:style>
          <p:txBody>
            <a:bodyPr anchor="ctr"/>
            <a:lstStyle>
              <a:defPPr>
                <a:defRPr lang="es-E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s-ES"/>
            </a:p>
          </p:txBody>
        </p:sp>
        <p:sp>
          <p:nvSpPr>
            <p:cNvPr id="22534" name="7 CuadroTexto"/>
            <p:cNvSpPr txBox="1">
              <a:spLocks noChangeArrowheads="1"/>
            </p:cNvSpPr>
            <p:nvPr/>
          </p:nvSpPr>
          <p:spPr bwMode="auto">
            <a:xfrm>
              <a:off x="0" y="6488668"/>
              <a:ext cx="3044423" cy="369332"/>
            </a:xfrm>
            <a:prstGeom prst="rect">
              <a:avLst/>
            </a:prstGeom>
            <a:noFill/>
            <a:ln w="9525">
              <a:noFill/>
              <a:miter lim="800000"/>
              <a:headEnd/>
              <a:tailEnd/>
            </a:ln>
          </p:spPr>
          <p:txBody>
            <a:bodyPr wrap="none">
              <a:spAutoFit/>
            </a:bodyPr>
            <a:lstStyle/>
            <a:p>
              <a:r>
                <a:rPr lang="es-CL" sz="1800">
                  <a:solidFill>
                    <a:schemeClr val="bg1"/>
                  </a:solidFill>
                  <a:latin typeface="CG Omega" pitchFamily="34" charset="0"/>
                </a:rPr>
                <a:t>Instituto de Ciencias Básicas</a:t>
              </a:r>
              <a:endParaRPr lang="es-ES" sz="1800">
                <a:solidFill>
                  <a:schemeClr val="bg1"/>
                </a:solidFill>
                <a:latin typeface="CG Omega" pitchFamily="34" charset="0"/>
              </a:endParaRPr>
            </a:p>
          </p:txBody>
        </p:sp>
        <p:sp>
          <p:nvSpPr>
            <p:cNvPr id="22535" name="8 CuadroTexto"/>
            <p:cNvSpPr txBox="1">
              <a:spLocks noChangeArrowheads="1"/>
            </p:cNvSpPr>
            <p:nvPr/>
          </p:nvSpPr>
          <p:spPr bwMode="auto">
            <a:xfrm>
              <a:off x="5580112" y="6488668"/>
              <a:ext cx="3467616" cy="369332"/>
            </a:xfrm>
            <a:prstGeom prst="rect">
              <a:avLst/>
            </a:prstGeom>
            <a:noFill/>
            <a:ln w="9525">
              <a:noFill/>
              <a:miter lim="800000"/>
              <a:headEnd/>
              <a:tailEnd/>
            </a:ln>
          </p:spPr>
          <p:txBody>
            <a:bodyPr wrap="none">
              <a:spAutoFit/>
            </a:bodyPr>
            <a:lstStyle/>
            <a:p>
              <a:r>
                <a:rPr lang="es-CL" sz="1800">
                  <a:solidFill>
                    <a:schemeClr val="bg1"/>
                  </a:solidFill>
                  <a:latin typeface="CG Omega" pitchFamily="34" charset="0"/>
                </a:rPr>
                <a:t>CURSO DE NIVELACIÓN 2012</a:t>
              </a:r>
              <a:endParaRPr lang="es-ES" sz="1800">
                <a:solidFill>
                  <a:schemeClr val="bg1"/>
                </a:solidFill>
                <a:latin typeface="CG Omega" pitchFamily="34" charset="0"/>
              </a:endParaRPr>
            </a:p>
          </p:txBody>
        </p:sp>
      </p:gr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5"/>
          <p:cNvPicPr>
            <a:picLocks noChangeAspect="1" noChangeArrowheads="1"/>
          </p:cNvPicPr>
          <p:nvPr/>
        </p:nvPicPr>
        <p:blipFill>
          <a:blip r:embed="rId2"/>
          <a:srcRect/>
          <a:stretch>
            <a:fillRect/>
          </a:stretch>
        </p:blipFill>
        <p:spPr bwMode="auto">
          <a:xfrm>
            <a:off x="2411413" y="4076700"/>
            <a:ext cx="3816350" cy="1752600"/>
          </a:xfrm>
          <a:prstGeom prst="rect">
            <a:avLst/>
          </a:prstGeom>
          <a:noFill/>
          <a:ln w="9525">
            <a:noFill/>
            <a:miter lim="800000"/>
            <a:headEnd/>
            <a:tailEnd/>
          </a:ln>
        </p:spPr>
      </p:pic>
      <p:sp>
        <p:nvSpPr>
          <p:cNvPr id="23555" name="Rectangle 3"/>
          <p:cNvSpPr>
            <a:spLocks noGrp="1"/>
          </p:cNvSpPr>
          <p:nvPr>
            <p:ph type="body" idx="4294967295"/>
          </p:nvPr>
        </p:nvSpPr>
        <p:spPr>
          <a:xfrm>
            <a:off x="107950" y="990600"/>
            <a:ext cx="8712200" cy="4454525"/>
          </a:xfrm>
        </p:spPr>
        <p:txBody>
          <a:bodyPr/>
          <a:lstStyle/>
          <a:p>
            <a:pPr lvl="1" algn="just">
              <a:buFont typeface="Arial" charset="0"/>
              <a:buNone/>
            </a:pPr>
            <a:r>
              <a:rPr lang="es-CL" sz="1400" smtClean="0">
                <a:latin typeface="Times New Roman" pitchFamily="18" charset="0"/>
              </a:rPr>
              <a:t>13.- ¿Qué volumen de solución de ácido a 60% debe mezclarse con una solución a 30% para producir 300 mililitros de solución al 50%?</a:t>
            </a:r>
          </a:p>
          <a:p>
            <a:pPr lvl="1" algn="just">
              <a:buFont typeface="Arial" charset="0"/>
              <a:buNone/>
            </a:pPr>
            <a:r>
              <a:rPr lang="es-CL" sz="1400" smtClean="0">
                <a:latin typeface="Times New Roman" pitchFamily="18" charset="0"/>
              </a:rPr>
              <a:t>      </a:t>
            </a:r>
            <a:r>
              <a:rPr lang="es-CL" sz="1400" b="1" smtClean="0">
                <a:latin typeface="Times New Roman" pitchFamily="18" charset="0"/>
              </a:rPr>
              <a:t>Respuesta:</a:t>
            </a:r>
            <a:r>
              <a:rPr lang="es-CL" sz="1400" smtClean="0">
                <a:latin typeface="Times New Roman" pitchFamily="18" charset="0"/>
              </a:rPr>
              <a:t>  </a:t>
            </a:r>
          </a:p>
          <a:p>
            <a:pPr lvl="1" algn="just">
              <a:buFont typeface="Arial" charset="0"/>
              <a:buNone/>
            </a:pPr>
            <a:r>
              <a:rPr lang="es-CL" sz="1400" smtClean="0">
                <a:latin typeface="Times New Roman" pitchFamily="18" charset="0"/>
              </a:rPr>
              <a:t>		El volumen de solución de ácido al 60% es de 200 ml. </a:t>
            </a:r>
          </a:p>
          <a:p>
            <a:pPr lvl="1" algn="just">
              <a:buFont typeface="Arial" charset="0"/>
              <a:buNone/>
            </a:pPr>
            <a:endParaRPr lang="es-CL" sz="1400" smtClean="0">
              <a:latin typeface="Times New Roman" pitchFamily="18" charset="0"/>
            </a:endParaRPr>
          </a:p>
          <a:p>
            <a:pPr lvl="1" algn="just">
              <a:buFont typeface="Arial" charset="0"/>
              <a:buNone/>
            </a:pPr>
            <a:r>
              <a:rPr lang="es-CL" sz="1400" smtClean="0">
                <a:latin typeface="Times New Roman" pitchFamily="18" charset="0"/>
              </a:rPr>
              <a:t>14.-  Un jardín rectangular tiene 10 pies mas largo que su ancho. Su área es de 875 pies cuadrados. ¿Cuáles son sus dimensiones?</a:t>
            </a:r>
          </a:p>
          <a:p>
            <a:pPr lvl="1" algn="just">
              <a:buFont typeface="Arial" charset="0"/>
              <a:buNone/>
            </a:pPr>
            <a:r>
              <a:rPr lang="es-CL" sz="1400" smtClean="0">
                <a:latin typeface="Times New Roman" pitchFamily="18" charset="0"/>
              </a:rPr>
              <a:t>       </a:t>
            </a:r>
            <a:r>
              <a:rPr lang="es-CL" sz="1400" b="1" smtClean="0">
                <a:latin typeface="Times New Roman" pitchFamily="18" charset="0"/>
              </a:rPr>
              <a:t>Respuesta:</a:t>
            </a:r>
            <a:r>
              <a:rPr lang="es-CL" sz="1400" smtClean="0">
                <a:latin typeface="Times New Roman" pitchFamily="18" charset="0"/>
              </a:rPr>
              <a:t>  </a:t>
            </a:r>
          </a:p>
          <a:p>
            <a:pPr lvl="1" algn="just">
              <a:buFont typeface="Arial" charset="0"/>
              <a:buNone/>
            </a:pPr>
            <a:r>
              <a:rPr lang="es-CL" sz="1400" smtClean="0">
                <a:latin typeface="Times New Roman" pitchFamily="18" charset="0"/>
              </a:rPr>
              <a:t>		El jardín es de25 pies de ancho por 35 pies de largo.</a:t>
            </a:r>
          </a:p>
          <a:p>
            <a:pPr lvl="1" algn="just">
              <a:buFont typeface="Arial" charset="0"/>
              <a:buNone/>
            </a:pPr>
            <a:endParaRPr lang="es-CL" sz="1400" smtClean="0">
              <a:latin typeface="Times New Roman" pitchFamily="18" charset="0"/>
            </a:endParaRPr>
          </a:p>
          <a:p>
            <a:pPr lvl="1" algn="just">
              <a:buFont typeface="Arial" charset="0"/>
              <a:buNone/>
            </a:pPr>
            <a:r>
              <a:rPr lang="es-CL" sz="1400" smtClean="0">
                <a:latin typeface="Times New Roman" pitchFamily="18" charset="0"/>
              </a:rPr>
              <a:t>15.- Se debe fabricar una caja con base cuadrada y sin tapa a partir de un trozo cuadrado de cartón, cortando 4 pulgadas en cada una de las esquinas y doblando los costados, como se muestra en la figura. La caja debe tener 100 pulgadas cúbicas. ¿Cuál es el tamaño de la pieza de cartón necesaria?</a:t>
            </a:r>
          </a:p>
          <a:p>
            <a:pPr lvl="1" algn="just">
              <a:buFont typeface="Arial" charset="0"/>
              <a:buNone/>
            </a:pPr>
            <a:endParaRPr lang="es-CL" sz="1400" smtClean="0">
              <a:latin typeface="Times New Roman" pitchFamily="18" charset="0"/>
            </a:endParaRPr>
          </a:p>
          <a:p>
            <a:pPr lvl="1" algn="just">
              <a:buFont typeface="Arial" charset="0"/>
              <a:buNone/>
            </a:pPr>
            <a:endParaRPr lang="es-CL" sz="1400" smtClean="0">
              <a:latin typeface="Times New Roman" pitchFamily="18" charset="0"/>
            </a:endParaRPr>
          </a:p>
          <a:p>
            <a:pPr lvl="1" algn="just">
              <a:buFont typeface="Arial" charset="0"/>
              <a:buNone/>
            </a:pPr>
            <a:endParaRPr lang="es-CL" sz="1400" smtClean="0">
              <a:latin typeface="Times New Roman" pitchFamily="18" charset="0"/>
            </a:endParaRPr>
          </a:p>
          <a:p>
            <a:pPr lvl="1" algn="just">
              <a:buFont typeface="Arial" charset="0"/>
              <a:buNone/>
            </a:pPr>
            <a:endParaRPr lang="es-CL" sz="1400" smtClean="0">
              <a:latin typeface="Times New Roman" pitchFamily="18" charset="0"/>
            </a:endParaRPr>
          </a:p>
          <a:p>
            <a:pPr lvl="1" algn="just">
              <a:buFont typeface="Arial" charset="0"/>
              <a:buNone/>
            </a:pPr>
            <a:endParaRPr lang="es-CL" sz="1400" smtClean="0">
              <a:latin typeface="Times New Roman" pitchFamily="18" charset="0"/>
            </a:endParaRPr>
          </a:p>
          <a:p>
            <a:pPr lvl="1" algn="just">
              <a:buFont typeface="Arial" charset="0"/>
              <a:buNone/>
            </a:pPr>
            <a:endParaRPr lang="es-CL" sz="1400" smtClean="0">
              <a:latin typeface="Times New Roman" pitchFamily="18" charset="0"/>
            </a:endParaRPr>
          </a:p>
          <a:p>
            <a:pPr lvl="1" algn="just">
              <a:buFont typeface="Arial" charset="0"/>
              <a:buNone/>
            </a:pPr>
            <a:r>
              <a:rPr lang="es-CL" sz="1400" smtClean="0">
                <a:latin typeface="Times New Roman" pitchFamily="18" charset="0"/>
              </a:rPr>
              <a:t>      </a:t>
            </a:r>
            <a:r>
              <a:rPr lang="es-CL" sz="1400" b="1" smtClean="0">
                <a:latin typeface="Times New Roman" pitchFamily="18" charset="0"/>
              </a:rPr>
              <a:t>Respuesta:</a:t>
            </a:r>
            <a:r>
              <a:rPr lang="es-CL" sz="1400" smtClean="0">
                <a:latin typeface="Times New Roman" pitchFamily="18" charset="0"/>
              </a:rPr>
              <a:t>  </a:t>
            </a:r>
          </a:p>
          <a:p>
            <a:pPr lvl="1" algn="just">
              <a:buFont typeface="Arial" charset="0"/>
              <a:buNone/>
            </a:pPr>
            <a:r>
              <a:rPr lang="es-CL" sz="1400" smtClean="0">
                <a:latin typeface="Times New Roman" pitchFamily="18" charset="0"/>
              </a:rPr>
              <a:t>		La pieza de cartón debe ser de 13pulgadas por 13 pulgadas.</a:t>
            </a:r>
          </a:p>
          <a:p>
            <a:pPr lvl="1" algn="just">
              <a:buFont typeface="Arial" charset="0"/>
              <a:buNone/>
            </a:pPr>
            <a:endParaRPr lang="es-CL" sz="1400" smtClean="0">
              <a:latin typeface="Times New Roman" pitchFamily="18" charset="0"/>
            </a:endParaRPr>
          </a:p>
          <a:p>
            <a:pPr lvl="1" algn="just">
              <a:buFont typeface="Arial" charset="0"/>
              <a:buNone/>
            </a:pPr>
            <a:endParaRPr lang="es-CL" sz="1400" smtClean="0">
              <a:latin typeface="Times New Roman" pitchFamily="18" charset="0"/>
            </a:endParaRPr>
          </a:p>
          <a:p>
            <a:pPr lvl="1" algn="just">
              <a:buFont typeface="Arial" charset="0"/>
              <a:buNone/>
            </a:pPr>
            <a:endParaRPr lang="es-CL" sz="1400" smtClean="0">
              <a:latin typeface="Times New Roman" pitchFamily="18" charset="0"/>
            </a:endParaRPr>
          </a:p>
          <a:p>
            <a:pPr lvl="1" algn="just">
              <a:buFont typeface="Arial" charset="0"/>
              <a:buNone/>
            </a:pPr>
            <a:endParaRPr lang="es-CL" sz="1400" b="1" smtClean="0">
              <a:latin typeface="Times New Roman" pitchFamily="18" charset="0"/>
            </a:endParaRPr>
          </a:p>
          <a:p>
            <a:pPr lvl="1" algn="just">
              <a:buFont typeface="Arial" charset="0"/>
              <a:buNone/>
            </a:pPr>
            <a:endParaRPr lang="es-CL" sz="1400" smtClean="0">
              <a:latin typeface="Times New Roman" pitchFamily="18" charset="0"/>
            </a:endParaRPr>
          </a:p>
          <a:p>
            <a:pPr lvl="1" algn="just">
              <a:buFont typeface="Arial" charset="0"/>
              <a:buNone/>
            </a:pPr>
            <a:endParaRPr lang="es-ES" sz="1400" b="1" smtClean="0">
              <a:latin typeface="Times New Roman" pitchFamily="18" charset="0"/>
            </a:endParaRPr>
          </a:p>
        </p:txBody>
      </p:sp>
      <p:grpSp>
        <p:nvGrpSpPr>
          <p:cNvPr id="23556" name="4 Grupo"/>
          <p:cNvGrpSpPr>
            <a:grpSpLocks/>
          </p:cNvGrpSpPr>
          <p:nvPr/>
        </p:nvGrpSpPr>
        <p:grpSpPr bwMode="auto">
          <a:xfrm>
            <a:off x="0" y="0"/>
            <a:ext cx="9144000" cy="6858000"/>
            <a:chOff x="0" y="0"/>
            <a:chExt cx="9144000" cy="6858000"/>
          </a:xfrm>
        </p:grpSpPr>
        <p:pic>
          <p:nvPicPr>
            <p:cNvPr id="23557" name="5 Imagen" descr="facultad de ingenieria.jpg"/>
            <p:cNvPicPr>
              <a:picLocks noChangeAspect="1"/>
            </p:cNvPicPr>
            <p:nvPr/>
          </p:nvPicPr>
          <p:blipFill>
            <a:blip r:embed="rId3"/>
            <a:srcRect/>
            <a:stretch>
              <a:fillRect/>
            </a:stretch>
          </p:blipFill>
          <p:spPr bwMode="auto">
            <a:xfrm>
              <a:off x="0" y="0"/>
              <a:ext cx="2123728" cy="897836"/>
            </a:xfrm>
            <a:prstGeom prst="rect">
              <a:avLst/>
            </a:prstGeom>
            <a:noFill/>
            <a:ln w="9525">
              <a:noFill/>
              <a:miter lim="800000"/>
              <a:headEnd/>
              <a:tailEnd/>
            </a:ln>
          </p:spPr>
        </p:pic>
        <p:sp>
          <p:nvSpPr>
            <p:cNvPr id="7" name="6 Rectángulo"/>
            <p:cNvSpPr/>
            <p:nvPr/>
          </p:nvSpPr>
          <p:spPr>
            <a:xfrm>
              <a:off x="0" y="6453336"/>
              <a:ext cx="9144000" cy="404664"/>
            </a:xfrm>
            <a:prstGeom prst="rect">
              <a:avLst/>
            </a:prstGeom>
            <a:solidFill>
              <a:srgbClr val="4C967D"/>
            </a:solidFill>
            <a:ln>
              <a:solidFill>
                <a:srgbClr val="4C967D"/>
              </a:solidFill>
            </a:ln>
          </p:spPr>
          <p:style>
            <a:lnRef idx="1">
              <a:schemeClr val="accent3"/>
            </a:lnRef>
            <a:fillRef idx="3">
              <a:schemeClr val="accent3"/>
            </a:fillRef>
            <a:effectRef idx="2">
              <a:schemeClr val="accent3"/>
            </a:effectRef>
            <a:fontRef idx="minor">
              <a:schemeClr val="lt1"/>
            </a:fontRef>
          </p:style>
          <p:txBody>
            <a:bodyPr anchor="ctr"/>
            <a:lstStyle>
              <a:defPPr>
                <a:defRPr lang="es-E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s-ES"/>
            </a:p>
          </p:txBody>
        </p:sp>
        <p:sp>
          <p:nvSpPr>
            <p:cNvPr id="23559" name="7 CuadroTexto"/>
            <p:cNvSpPr txBox="1">
              <a:spLocks noChangeArrowheads="1"/>
            </p:cNvSpPr>
            <p:nvPr/>
          </p:nvSpPr>
          <p:spPr bwMode="auto">
            <a:xfrm>
              <a:off x="0" y="6488668"/>
              <a:ext cx="3044423" cy="369332"/>
            </a:xfrm>
            <a:prstGeom prst="rect">
              <a:avLst/>
            </a:prstGeom>
            <a:noFill/>
            <a:ln w="9525">
              <a:noFill/>
              <a:miter lim="800000"/>
              <a:headEnd/>
              <a:tailEnd/>
            </a:ln>
          </p:spPr>
          <p:txBody>
            <a:bodyPr wrap="none">
              <a:spAutoFit/>
            </a:bodyPr>
            <a:lstStyle/>
            <a:p>
              <a:r>
                <a:rPr lang="es-CL" sz="1800">
                  <a:solidFill>
                    <a:schemeClr val="bg1"/>
                  </a:solidFill>
                  <a:latin typeface="CG Omega" pitchFamily="34" charset="0"/>
                </a:rPr>
                <a:t>Instituto de Ciencias Básicas</a:t>
              </a:r>
              <a:endParaRPr lang="es-ES" sz="1800">
                <a:solidFill>
                  <a:schemeClr val="bg1"/>
                </a:solidFill>
                <a:latin typeface="CG Omega" pitchFamily="34" charset="0"/>
              </a:endParaRPr>
            </a:p>
          </p:txBody>
        </p:sp>
        <p:sp>
          <p:nvSpPr>
            <p:cNvPr id="23560" name="8 CuadroTexto"/>
            <p:cNvSpPr txBox="1">
              <a:spLocks noChangeArrowheads="1"/>
            </p:cNvSpPr>
            <p:nvPr/>
          </p:nvSpPr>
          <p:spPr bwMode="auto">
            <a:xfrm>
              <a:off x="5652120" y="6488668"/>
              <a:ext cx="3467616" cy="369332"/>
            </a:xfrm>
            <a:prstGeom prst="rect">
              <a:avLst/>
            </a:prstGeom>
            <a:noFill/>
            <a:ln w="9525">
              <a:noFill/>
              <a:miter lim="800000"/>
              <a:headEnd/>
              <a:tailEnd/>
            </a:ln>
          </p:spPr>
          <p:txBody>
            <a:bodyPr wrap="none">
              <a:spAutoFit/>
            </a:bodyPr>
            <a:lstStyle/>
            <a:p>
              <a:r>
                <a:rPr lang="es-CL" sz="1800">
                  <a:solidFill>
                    <a:schemeClr val="bg1"/>
                  </a:solidFill>
                  <a:latin typeface="CG Omega" pitchFamily="34" charset="0"/>
                </a:rPr>
                <a:t>CURSO DE NIVELACIÓN 2012</a:t>
              </a:r>
              <a:endParaRPr lang="es-ES" sz="1800">
                <a:solidFill>
                  <a:schemeClr val="bg1"/>
                </a:solidFill>
                <a:latin typeface="CG Omega" pitchFamily="34" charset="0"/>
              </a:endParaRPr>
            </a:p>
          </p:txBody>
        </p:sp>
      </p:gr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p:cNvSpPr>
            <a:spLocks noGrp="1"/>
          </p:cNvSpPr>
          <p:nvPr>
            <p:ph type="body" idx="4294967295"/>
          </p:nvPr>
        </p:nvSpPr>
        <p:spPr>
          <a:xfrm>
            <a:off x="107950" y="1412875"/>
            <a:ext cx="8712200" cy="4464050"/>
          </a:xfrm>
        </p:spPr>
        <p:txBody>
          <a:bodyPr/>
          <a:lstStyle/>
          <a:p>
            <a:pPr lvl="1" algn="just">
              <a:buFont typeface="Arial" charset="0"/>
              <a:buNone/>
            </a:pPr>
            <a:r>
              <a:rPr lang="es-CL" sz="1400" smtClean="0">
                <a:latin typeface="Times New Roman" pitchFamily="18" charset="0"/>
              </a:rPr>
              <a:t>16.- Una pista de carreras tiene la forma que se muestra en la figura, con los lados rectos y extremos semicirculares. Si la longitud de la pista es de 440 yardas, y las dos partes rectas tienen cada una 110 yardas. ¿ Cuál es el radio de las partes semicirculares (aproximando a la yarda más cercana)?</a:t>
            </a:r>
          </a:p>
          <a:p>
            <a:pPr lvl="1" algn="just">
              <a:buFont typeface="Arial" charset="0"/>
              <a:buNone/>
            </a:pPr>
            <a:r>
              <a:rPr lang="es-CL" sz="1400" smtClean="0">
                <a:latin typeface="Times New Roman" pitchFamily="18" charset="0"/>
              </a:rPr>
              <a:t>       </a:t>
            </a:r>
          </a:p>
          <a:p>
            <a:pPr lvl="1" algn="just">
              <a:buFont typeface="Arial" charset="0"/>
              <a:buNone/>
            </a:pPr>
            <a:endParaRPr lang="es-CL" sz="1400" smtClean="0">
              <a:latin typeface="Times New Roman" pitchFamily="18" charset="0"/>
            </a:endParaRPr>
          </a:p>
          <a:p>
            <a:pPr lvl="1" algn="just">
              <a:buFont typeface="Arial" charset="0"/>
              <a:buNone/>
            </a:pPr>
            <a:endParaRPr lang="es-CL" sz="1400" smtClean="0">
              <a:latin typeface="Times New Roman" pitchFamily="18" charset="0"/>
            </a:endParaRPr>
          </a:p>
          <a:p>
            <a:pPr lvl="1" algn="just">
              <a:buFont typeface="Arial" charset="0"/>
              <a:buNone/>
            </a:pPr>
            <a:endParaRPr lang="es-CL" sz="1400" smtClean="0">
              <a:latin typeface="Times New Roman" pitchFamily="18" charset="0"/>
            </a:endParaRPr>
          </a:p>
          <a:p>
            <a:pPr lvl="1" algn="just">
              <a:buFont typeface="Arial" charset="0"/>
              <a:buNone/>
            </a:pPr>
            <a:endParaRPr lang="es-CL" sz="1400" smtClean="0">
              <a:latin typeface="Times New Roman" pitchFamily="18" charset="0"/>
            </a:endParaRPr>
          </a:p>
          <a:p>
            <a:pPr lvl="1" algn="just">
              <a:buFont typeface="Arial" charset="0"/>
              <a:buNone/>
            </a:pPr>
            <a:endParaRPr lang="es-CL" sz="1400" smtClean="0">
              <a:latin typeface="Times New Roman" pitchFamily="18" charset="0"/>
            </a:endParaRPr>
          </a:p>
          <a:p>
            <a:pPr lvl="1" algn="just">
              <a:buFont typeface="Arial" charset="0"/>
              <a:buNone/>
            </a:pPr>
            <a:endParaRPr lang="es-CL" sz="1400" smtClean="0">
              <a:latin typeface="Times New Roman" pitchFamily="18" charset="0"/>
            </a:endParaRPr>
          </a:p>
          <a:p>
            <a:pPr lvl="1" algn="just">
              <a:buFont typeface="Arial" charset="0"/>
              <a:buNone/>
            </a:pPr>
            <a:endParaRPr lang="es-CL" sz="1400" smtClean="0">
              <a:latin typeface="Times New Roman" pitchFamily="18" charset="0"/>
            </a:endParaRPr>
          </a:p>
          <a:p>
            <a:pPr lvl="1" algn="just">
              <a:buFont typeface="Arial" charset="0"/>
              <a:buNone/>
            </a:pPr>
            <a:endParaRPr lang="es-CL" sz="1400" smtClean="0">
              <a:latin typeface="Times New Roman" pitchFamily="18" charset="0"/>
            </a:endParaRPr>
          </a:p>
          <a:p>
            <a:pPr lvl="1" algn="just">
              <a:buFont typeface="Arial" charset="0"/>
              <a:buNone/>
            </a:pPr>
            <a:endParaRPr lang="es-CL" sz="1400" smtClean="0">
              <a:latin typeface="Times New Roman" pitchFamily="18" charset="0"/>
            </a:endParaRPr>
          </a:p>
          <a:p>
            <a:pPr lvl="1" algn="just">
              <a:buFont typeface="Arial" charset="0"/>
              <a:buNone/>
            </a:pPr>
            <a:endParaRPr lang="es-CL" sz="1400" smtClean="0">
              <a:latin typeface="Times New Roman" pitchFamily="18" charset="0"/>
            </a:endParaRPr>
          </a:p>
          <a:p>
            <a:pPr lvl="1" algn="just">
              <a:buFont typeface="Arial" charset="0"/>
              <a:buNone/>
            </a:pPr>
            <a:endParaRPr lang="es-CL" sz="1400" smtClean="0">
              <a:latin typeface="Times New Roman" pitchFamily="18" charset="0"/>
            </a:endParaRPr>
          </a:p>
          <a:p>
            <a:pPr lvl="1" algn="just">
              <a:buFont typeface="Arial" charset="0"/>
              <a:buNone/>
            </a:pPr>
            <a:endParaRPr lang="es-CL" sz="1400" smtClean="0">
              <a:latin typeface="Times New Roman" pitchFamily="18" charset="0"/>
            </a:endParaRPr>
          </a:p>
          <a:p>
            <a:pPr lvl="1" algn="just">
              <a:buFont typeface="Arial" charset="0"/>
              <a:buNone/>
            </a:pPr>
            <a:r>
              <a:rPr lang="es-CL" sz="1400" b="1" smtClean="0">
                <a:latin typeface="Times New Roman" pitchFamily="18" charset="0"/>
              </a:rPr>
              <a:t>       Respuesta:  </a:t>
            </a:r>
          </a:p>
          <a:p>
            <a:pPr lvl="1" algn="just">
              <a:buFont typeface="Arial" charset="0"/>
              <a:buNone/>
            </a:pPr>
            <a:r>
              <a:rPr lang="es-CL" sz="1400" b="1" smtClean="0">
                <a:latin typeface="Times New Roman" pitchFamily="18" charset="0"/>
              </a:rPr>
              <a:t>		</a:t>
            </a:r>
            <a:r>
              <a:rPr lang="es-CL" sz="1400" smtClean="0">
                <a:latin typeface="Times New Roman" pitchFamily="18" charset="0"/>
              </a:rPr>
              <a:t>El radio es de 35 yardas.</a:t>
            </a:r>
          </a:p>
          <a:p>
            <a:pPr lvl="1" algn="just">
              <a:buFont typeface="Arial" charset="0"/>
              <a:buNone/>
            </a:pPr>
            <a:endParaRPr lang="es-CL" sz="1400" smtClean="0">
              <a:latin typeface="Times New Roman" pitchFamily="18" charset="0"/>
            </a:endParaRPr>
          </a:p>
          <a:p>
            <a:pPr lvl="1" algn="just">
              <a:buFont typeface="Arial" charset="0"/>
              <a:buNone/>
            </a:pPr>
            <a:endParaRPr lang="es-CL" sz="1400" smtClean="0">
              <a:latin typeface="Times New Roman" pitchFamily="18" charset="0"/>
            </a:endParaRPr>
          </a:p>
          <a:p>
            <a:pPr lvl="1" algn="just">
              <a:buFont typeface="Arial" charset="0"/>
              <a:buNone/>
            </a:pPr>
            <a:endParaRPr lang="es-CL" sz="1400" b="1" smtClean="0">
              <a:latin typeface="Times New Roman" pitchFamily="18" charset="0"/>
            </a:endParaRPr>
          </a:p>
          <a:p>
            <a:pPr lvl="1" algn="just">
              <a:buFont typeface="Arial" charset="0"/>
              <a:buNone/>
            </a:pPr>
            <a:endParaRPr lang="es-CL" sz="1400" smtClean="0">
              <a:latin typeface="Times New Roman" pitchFamily="18" charset="0"/>
            </a:endParaRPr>
          </a:p>
          <a:p>
            <a:pPr lvl="1" algn="just">
              <a:buFont typeface="Arial" charset="0"/>
              <a:buNone/>
            </a:pPr>
            <a:endParaRPr lang="es-ES" sz="1400" b="1" smtClean="0">
              <a:latin typeface="Times New Roman" pitchFamily="18" charset="0"/>
            </a:endParaRPr>
          </a:p>
        </p:txBody>
      </p:sp>
      <p:pic>
        <p:nvPicPr>
          <p:cNvPr id="24579" name="Picture 5"/>
          <p:cNvPicPr>
            <a:picLocks noChangeAspect="1" noChangeArrowheads="1"/>
          </p:cNvPicPr>
          <p:nvPr/>
        </p:nvPicPr>
        <p:blipFill>
          <a:blip r:embed="rId2"/>
          <a:srcRect/>
          <a:stretch>
            <a:fillRect/>
          </a:stretch>
        </p:blipFill>
        <p:spPr bwMode="auto">
          <a:xfrm>
            <a:off x="2268538" y="2924175"/>
            <a:ext cx="3959225" cy="1965325"/>
          </a:xfrm>
          <a:prstGeom prst="rect">
            <a:avLst/>
          </a:prstGeom>
          <a:noFill/>
          <a:ln w="9525">
            <a:noFill/>
            <a:miter lim="800000"/>
            <a:headEnd/>
            <a:tailEnd/>
          </a:ln>
        </p:spPr>
      </p:pic>
      <p:grpSp>
        <p:nvGrpSpPr>
          <p:cNvPr id="24580" name="4 Grupo"/>
          <p:cNvGrpSpPr>
            <a:grpSpLocks/>
          </p:cNvGrpSpPr>
          <p:nvPr/>
        </p:nvGrpSpPr>
        <p:grpSpPr bwMode="auto">
          <a:xfrm>
            <a:off x="0" y="0"/>
            <a:ext cx="9144000" cy="6858000"/>
            <a:chOff x="0" y="0"/>
            <a:chExt cx="9144000" cy="6858000"/>
          </a:xfrm>
        </p:grpSpPr>
        <p:pic>
          <p:nvPicPr>
            <p:cNvPr id="24581" name="5 Imagen" descr="facultad de ingenieria.jpg"/>
            <p:cNvPicPr>
              <a:picLocks noChangeAspect="1"/>
            </p:cNvPicPr>
            <p:nvPr/>
          </p:nvPicPr>
          <p:blipFill>
            <a:blip r:embed="rId3"/>
            <a:srcRect/>
            <a:stretch>
              <a:fillRect/>
            </a:stretch>
          </p:blipFill>
          <p:spPr bwMode="auto">
            <a:xfrm>
              <a:off x="0" y="0"/>
              <a:ext cx="2123728" cy="897836"/>
            </a:xfrm>
            <a:prstGeom prst="rect">
              <a:avLst/>
            </a:prstGeom>
            <a:noFill/>
            <a:ln w="9525">
              <a:noFill/>
              <a:miter lim="800000"/>
              <a:headEnd/>
              <a:tailEnd/>
            </a:ln>
          </p:spPr>
        </p:pic>
        <p:sp>
          <p:nvSpPr>
            <p:cNvPr id="7" name="6 Rectángulo"/>
            <p:cNvSpPr/>
            <p:nvPr/>
          </p:nvSpPr>
          <p:spPr>
            <a:xfrm>
              <a:off x="0" y="6453336"/>
              <a:ext cx="9144000" cy="404664"/>
            </a:xfrm>
            <a:prstGeom prst="rect">
              <a:avLst/>
            </a:prstGeom>
            <a:solidFill>
              <a:srgbClr val="4C967D"/>
            </a:solidFill>
            <a:ln>
              <a:solidFill>
                <a:srgbClr val="4C967D"/>
              </a:solidFill>
            </a:ln>
          </p:spPr>
          <p:style>
            <a:lnRef idx="1">
              <a:schemeClr val="accent3"/>
            </a:lnRef>
            <a:fillRef idx="3">
              <a:schemeClr val="accent3"/>
            </a:fillRef>
            <a:effectRef idx="2">
              <a:schemeClr val="accent3"/>
            </a:effectRef>
            <a:fontRef idx="minor">
              <a:schemeClr val="lt1"/>
            </a:fontRef>
          </p:style>
          <p:txBody>
            <a:bodyPr anchor="ctr"/>
            <a:lstStyle>
              <a:defPPr>
                <a:defRPr lang="es-E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s-ES"/>
            </a:p>
          </p:txBody>
        </p:sp>
        <p:sp>
          <p:nvSpPr>
            <p:cNvPr id="24583" name="7 CuadroTexto"/>
            <p:cNvSpPr txBox="1">
              <a:spLocks noChangeArrowheads="1"/>
            </p:cNvSpPr>
            <p:nvPr/>
          </p:nvSpPr>
          <p:spPr bwMode="auto">
            <a:xfrm>
              <a:off x="0" y="6488668"/>
              <a:ext cx="3044423" cy="369332"/>
            </a:xfrm>
            <a:prstGeom prst="rect">
              <a:avLst/>
            </a:prstGeom>
            <a:noFill/>
            <a:ln w="9525">
              <a:noFill/>
              <a:miter lim="800000"/>
              <a:headEnd/>
              <a:tailEnd/>
            </a:ln>
          </p:spPr>
          <p:txBody>
            <a:bodyPr wrap="none">
              <a:spAutoFit/>
            </a:bodyPr>
            <a:lstStyle/>
            <a:p>
              <a:r>
                <a:rPr lang="es-CL" sz="1800">
                  <a:solidFill>
                    <a:schemeClr val="bg1"/>
                  </a:solidFill>
                  <a:latin typeface="CG Omega" pitchFamily="34" charset="0"/>
                </a:rPr>
                <a:t>Instituto de Ciencias Básicas</a:t>
              </a:r>
              <a:endParaRPr lang="es-ES" sz="1800">
                <a:solidFill>
                  <a:schemeClr val="bg1"/>
                </a:solidFill>
                <a:latin typeface="CG Omega" pitchFamily="34" charset="0"/>
              </a:endParaRPr>
            </a:p>
          </p:txBody>
        </p:sp>
        <p:sp>
          <p:nvSpPr>
            <p:cNvPr id="24584" name="8 CuadroTexto"/>
            <p:cNvSpPr txBox="1">
              <a:spLocks noChangeArrowheads="1"/>
            </p:cNvSpPr>
            <p:nvPr/>
          </p:nvSpPr>
          <p:spPr bwMode="auto">
            <a:xfrm>
              <a:off x="5652120" y="6488668"/>
              <a:ext cx="3467616" cy="369332"/>
            </a:xfrm>
            <a:prstGeom prst="rect">
              <a:avLst/>
            </a:prstGeom>
            <a:noFill/>
            <a:ln w="9525">
              <a:noFill/>
              <a:miter lim="800000"/>
              <a:headEnd/>
              <a:tailEnd/>
            </a:ln>
          </p:spPr>
          <p:txBody>
            <a:bodyPr wrap="none">
              <a:spAutoFit/>
            </a:bodyPr>
            <a:lstStyle/>
            <a:p>
              <a:r>
                <a:rPr lang="es-CL" sz="1800">
                  <a:solidFill>
                    <a:schemeClr val="bg1"/>
                  </a:solidFill>
                  <a:latin typeface="CG Omega" pitchFamily="34" charset="0"/>
                </a:rPr>
                <a:t>CURSO DE NIVELACIÓN 2012</a:t>
              </a:r>
              <a:endParaRPr lang="es-ES" sz="1800">
                <a:solidFill>
                  <a:schemeClr val="bg1"/>
                </a:solidFill>
                <a:latin typeface="CG Omega" pitchFamily="34" charset="0"/>
              </a:endParaRPr>
            </a:p>
          </p:txBody>
        </p:sp>
      </p:gr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3"/>
          <p:cNvSpPr>
            <a:spLocks noGrp="1"/>
          </p:cNvSpPr>
          <p:nvPr>
            <p:ph type="body" idx="4294967295"/>
          </p:nvPr>
        </p:nvSpPr>
        <p:spPr>
          <a:xfrm>
            <a:off x="107950" y="981075"/>
            <a:ext cx="8712200" cy="5040313"/>
          </a:xfrm>
        </p:spPr>
        <p:txBody>
          <a:bodyPr/>
          <a:lstStyle/>
          <a:p>
            <a:pPr lvl="1" algn="just">
              <a:buFont typeface="Arial" charset="0"/>
              <a:buNone/>
            </a:pPr>
            <a:r>
              <a:rPr lang="es-CL" sz="1400" smtClean="0">
                <a:latin typeface="Times New Roman" pitchFamily="18" charset="0"/>
              </a:rPr>
              <a:t>17.- </a:t>
            </a:r>
            <a:r>
              <a:rPr lang="es-ES" sz="1400" smtClean="0">
                <a:latin typeface="Times New Roman" pitchFamily="18" charset="0"/>
              </a:rPr>
              <a:t>Una farmacéutica necesita 100 litros de solución de alcohol al 50 %. Tiene a la mano soluciones de alcohol al 30 % y al 80 %, que puede mezclar. ¿ cuántos litros de cada una se requieren para hacer los 100 litros al 50 %?.</a:t>
            </a:r>
            <a:r>
              <a:rPr lang="es-CL" sz="1400" smtClean="0">
                <a:latin typeface="Times New Roman" pitchFamily="18" charset="0"/>
              </a:rPr>
              <a:t>       </a:t>
            </a:r>
          </a:p>
          <a:p>
            <a:pPr lvl="1" algn="just">
              <a:buFont typeface="Arial" charset="0"/>
              <a:buNone/>
            </a:pPr>
            <a:r>
              <a:rPr lang="es-CL" sz="1400" b="1" smtClean="0">
                <a:latin typeface="Times New Roman" pitchFamily="18" charset="0"/>
              </a:rPr>
              <a:t>Respuesta:  </a:t>
            </a:r>
          </a:p>
          <a:p>
            <a:pPr lvl="1" algn="just">
              <a:buFont typeface="Arial" charset="0"/>
              <a:buNone/>
            </a:pPr>
            <a:r>
              <a:rPr lang="es-CL" sz="1400" b="1" smtClean="0">
                <a:latin typeface="Times New Roman" pitchFamily="18" charset="0"/>
              </a:rPr>
              <a:t>		</a:t>
            </a:r>
            <a:r>
              <a:rPr lang="es-ES" sz="1400" smtClean="0">
                <a:latin typeface="Times New Roman" pitchFamily="18" charset="0"/>
              </a:rPr>
              <a:t>La farmacéutica debe utilizar 60 litros de alcohol de 30 % y 40 litros de alcohol de 80 % para obtener 100 litros de alcohol de 50 % </a:t>
            </a:r>
            <a:endParaRPr lang="es-CL" sz="1400" smtClean="0">
              <a:latin typeface="Times New Roman" pitchFamily="18" charset="0"/>
            </a:endParaRPr>
          </a:p>
          <a:p>
            <a:pPr lvl="1" algn="just">
              <a:buFont typeface="Arial" charset="0"/>
              <a:buNone/>
            </a:pPr>
            <a:endParaRPr lang="es-CL" sz="1400" smtClean="0">
              <a:latin typeface="Times New Roman" pitchFamily="18" charset="0"/>
            </a:endParaRPr>
          </a:p>
          <a:p>
            <a:pPr lvl="1" algn="just">
              <a:buFont typeface="Arial" charset="0"/>
              <a:buNone/>
            </a:pPr>
            <a:r>
              <a:rPr lang="es-CL" sz="1400" smtClean="0">
                <a:latin typeface="Times New Roman" pitchFamily="18" charset="0"/>
              </a:rPr>
              <a:t>18.- </a:t>
            </a:r>
            <a:r>
              <a:rPr lang="es-ES" sz="1400" smtClean="0">
                <a:latin typeface="Times New Roman" pitchFamily="18" charset="0"/>
              </a:rPr>
              <a:t>Dos ejecutivos en ciudades a una distancia de 400 millas una de otra conducen a una cita de negocios en una localidad que está en línea recta  con las dos localidades. Se encuentran al cabo de 4 horas. Determine la velocidad de cada automóvil, si uno viaja a 20 millas por hora más que el otro.</a:t>
            </a:r>
          </a:p>
          <a:p>
            <a:pPr lvl="1" algn="just">
              <a:buFont typeface="Arial" charset="0"/>
              <a:buNone/>
            </a:pPr>
            <a:endParaRPr lang="es-CL" sz="1400" smtClean="0">
              <a:latin typeface="Times New Roman" pitchFamily="18" charset="0"/>
            </a:endParaRPr>
          </a:p>
          <a:p>
            <a:pPr lvl="1" algn="just">
              <a:buFont typeface="Arial" charset="0"/>
              <a:buNone/>
            </a:pPr>
            <a:endParaRPr lang="es-CL" sz="1400" smtClean="0">
              <a:latin typeface="Times New Roman" pitchFamily="18" charset="0"/>
            </a:endParaRPr>
          </a:p>
          <a:p>
            <a:pPr lvl="1" algn="just">
              <a:buFont typeface="Arial" charset="0"/>
              <a:buNone/>
            </a:pPr>
            <a:endParaRPr lang="es-CL" sz="1400" smtClean="0">
              <a:latin typeface="Times New Roman" pitchFamily="18" charset="0"/>
            </a:endParaRPr>
          </a:p>
          <a:p>
            <a:pPr lvl="1" algn="just">
              <a:buFont typeface="Arial" charset="0"/>
              <a:buNone/>
            </a:pPr>
            <a:endParaRPr lang="es-CL" sz="1400" smtClean="0">
              <a:latin typeface="Times New Roman" pitchFamily="18" charset="0"/>
            </a:endParaRPr>
          </a:p>
          <a:p>
            <a:pPr lvl="1" algn="just">
              <a:buFont typeface="Arial" charset="0"/>
              <a:buNone/>
            </a:pPr>
            <a:endParaRPr lang="es-CL" sz="1400" smtClean="0">
              <a:latin typeface="Times New Roman" pitchFamily="18" charset="0"/>
            </a:endParaRPr>
          </a:p>
          <a:p>
            <a:pPr lvl="1" algn="just">
              <a:buFont typeface="Arial" charset="0"/>
              <a:buNone/>
            </a:pPr>
            <a:endParaRPr lang="es-CL" sz="1400" smtClean="0">
              <a:latin typeface="Times New Roman" pitchFamily="18" charset="0"/>
            </a:endParaRPr>
          </a:p>
          <a:p>
            <a:pPr lvl="1" algn="just">
              <a:buFont typeface="Arial" charset="0"/>
              <a:buNone/>
            </a:pPr>
            <a:endParaRPr lang="es-CL" sz="1400" smtClean="0">
              <a:latin typeface="Times New Roman" pitchFamily="18" charset="0"/>
            </a:endParaRPr>
          </a:p>
          <a:p>
            <a:pPr lvl="1" algn="just">
              <a:buFont typeface="Arial" charset="0"/>
              <a:buNone/>
            </a:pPr>
            <a:endParaRPr lang="es-CL" sz="1400" smtClean="0">
              <a:latin typeface="Times New Roman" pitchFamily="18" charset="0"/>
              <a:cs typeface="Times New Roman" pitchFamily="18" charset="0"/>
            </a:endParaRPr>
          </a:p>
          <a:p>
            <a:pPr lvl="1" algn="just">
              <a:buFont typeface="Arial" charset="0"/>
              <a:buNone/>
            </a:pPr>
            <a:r>
              <a:rPr lang="es-CL" sz="1400" b="1" smtClean="0">
                <a:latin typeface="Times New Roman" pitchFamily="18" charset="0"/>
                <a:cs typeface="Times New Roman" pitchFamily="18" charset="0"/>
              </a:rPr>
              <a:t>Respuesta: </a:t>
            </a:r>
          </a:p>
          <a:p>
            <a:pPr lvl="1" algn="just">
              <a:buFont typeface="Arial" charset="0"/>
              <a:buNone/>
            </a:pPr>
            <a:r>
              <a:rPr lang="es-CL" sz="1400" b="1" smtClean="0">
                <a:latin typeface="Times New Roman" pitchFamily="18" charset="0"/>
                <a:cs typeface="Times New Roman" pitchFamily="18" charset="0"/>
              </a:rPr>
              <a:t>	   </a:t>
            </a:r>
            <a:r>
              <a:rPr lang="es-ES" sz="1400" smtClean="0">
                <a:latin typeface="Times New Roman" pitchFamily="18" charset="0"/>
                <a:cs typeface="Times New Roman" pitchFamily="18" charset="0"/>
              </a:rPr>
              <a:t>Las velocidades de los autos son de 40 Km/ h  y  60 Km/h respectivamente </a:t>
            </a:r>
            <a:endParaRPr lang="es-CL" sz="1400" b="1" smtClean="0">
              <a:latin typeface="Times New Roman" pitchFamily="18" charset="0"/>
              <a:cs typeface="Times New Roman" pitchFamily="18" charset="0"/>
            </a:endParaRPr>
          </a:p>
          <a:p>
            <a:pPr lvl="1" algn="just">
              <a:buFont typeface="Arial" charset="0"/>
              <a:buNone/>
            </a:pPr>
            <a:endParaRPr lang="es-CL" sz="1400" smtClean="0">
              <a:latin typeface="Times New Roman" pitchFamily="18" charset="0"/>
            </a:endParaRPr>
          </a:p>
          <a:p>
            <a:pPr lvl="1" algn="just">
              <a:buFont typeface="Arial" charset="0"/>
              <a:buNone/>
            </a:pPr>
            <a:endParaRPr lang="es-ES" sz="1400" b="1" smtClean="0">
              <a:latin typeface="Times New Roman" pitchFamily="18" charset="0"/>
            </a:endParaRPr>
          </a:p>
        </p:txBody>
      </p:sp>
      <p:pic>
        <p:nvPicPr>
          <p:cNvPr id="25603" name="Picture 5"/>
          <p:cNvPicPr>
            <a:picLocks noChangeAspect="1" noChangeArrowheads="1"/>
          </p:cNvPicPr>
          <p:nvPr/>
        </p:nvPicPr>
        <p:blipFill>
          <a:blip r:embed="rId2"/>
          <a:srcRect/>
          <a:stretch>
            <a:fillRect/>
          </a:stretch>
        </p:blipFill>
        <p:spPr bwMode="auto">
          <a:xfrm>
            <a:off x="2162175" y="3592513"/>
            <a:ext cx="4210050" cy="1781175"/>
          </a:xfrm>
          <a:prstGeom prst="rect">
            <a:avLst/>
          </a:prstGeom>
          <a:noFill/>
          <a:ln w="9525">
            <a:noFill/>
            <a:miter lim="800000"/>
            <a:headEnd/>
            <a:tailEnd/>
          </a:ln>
        </p:spPr>
      </p:pic>
      <p:grpSp>
        <p:nvGrpSpPr>
          <p:cNvPr id="25604" name="4 Grupo"/>
          <p:cNvGrpSpPr>
            <a:grpSpLocks/>
          </p:cNvGrpSpPr>
          <p:nvPr/>
        </p:nvGrpSpPr>
        <p:grpSpPr bwMode="auto">
          <a:xfrm>
            <a:off x="0" y="0"/>
            <a:ext cx="9144000" cy="6858000"/>
            <a:chOff x="0" y="0"/>
            <a:chExt cx="9144000" cy="6858000"/>
          </a:xfrm>
        </p:grpSpPr>
        <p:pic>
          <p:nvPicPr>
            <p:cNvPr id="25605" name="5 Imagen" descr="facultad de ingenieria.jpg"/>
            <p:cNvPicPr>
              <a:picLocks noChangeAspect="1"/>
            </p:cNvPicPr>
            <p:nvPr/>
          </p:nvPicPr>
          <p:blipFill>
            <a:blip r:embed="rId3"/>
            <a:srcRect/>
            <a:stretch>
              <a:fillRect/>
            </a:stretch>
          </p:blipFill>
          <p:spPr bwMode="auto">
            <a:xfrm>
              <a:off x="0" y="0"/>
              <a:ext cx="2123728" cy="897836"/>
            </a:xfrm>
            <a:prstGeom prst="rect">
              <a:avLst/>
            </a:prstGeom>
            <a:noFill/>
            <a:ln w="9525">
              <a:noFill/>
              <a:miter lim="800000"/>
              <a:headEnd/>
              <a:tailEnd/>
            </a:ln>
          </p:spPr>
        </p:pic>
        <p:sp>
          <p:nvSpPr>
            <p:cNvPr id="7" name="6 Rectángulo"/>
            <p:cNvSpPr/>
            <p:nvPr/>
          </p:nvSpPr>
          <p:spPr>
            <a:xfrm>
              <a:off x="0" y="6453336"/>
              <a:ext cx="9144000" cy="404664"/>
            </a:xfrm>
            <a:prstGeom prst="rect">
              <a:avLst/>
            </a:prstGeom>
            <a:solidFill>
              <a:srgbClr val="4C967D"/>
            </a:solidFill>
            <a:ln>
              <a:solidFill>
                <a:srgbClr val="4C967D"/>
              </a:solidFill>
            </a:ln>
          </p:spPr>
          <p:style>
            <a:lnRef idx="1">
              <a:schemeClr val="accent3"/>
            </a:lnRef>
            <a:fillRef idx="3">
              <a:schemeClr val="accent3"/>
            </a:fillRef>
            <a:effectRef idx="2">
              <a:schemeClr val="accent3"/>
            </a:effectRef>
            <a:fontRef idx="minor">
              <a:schemeClr val="lt1"/>
            </a:fontRef>
          </p:style>
          <p:txBody>
            <a:bodyPr anchor="ctr"/>
            <a:lstStyle>
              <a:defPPr>
                <a:defRPr lang="es-E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s-ES"/>
            </a:p>
          </p:txBody>
        </p:sp>
        <p:sp>
          <p:nvSpPr>
            <p:cNvPr id="25607" name="7 CuadroTexto"/>
            <p:cNvSpPr txBox="1">
              <a:spLocks noChangeArrowheads="1"/>
            </p:cNvSpPr>
            <p:nvPr/>
          </p:nvSpPr>
          <p:spPr bwMode="auto">
            <a:xfrm>
              <a:off x="0" y="6488668"/>
              <a:ext cx="3044423" cy="369332"/>
            </a:xfrm>
            <a:prstGeom prst="rect">
              <a:avLst/>
            </a:prstGeom>
            <a:noFill/>
            <a:ln w="9525">
              <a:noFill/>
              <a:miter lim="800000"/>
              <a:headEnd/>
              <a:tailEnd/>
            </a:ln>
          </p:spPr>
          <p:txBody>
            <a:bodyPr wrap="none">
              <a:spAutoFit/>
            </a:bodyPr>
            <a:lstStyle/>
            <a:p>
              <a:r>
                <a:rPr lang="es-CL" sz="1800">
                  <a:solidFill>
                    <a:schemeClr val="bg1"/>
                  </a:solidFill>
                  <a:latin typeface="CG Omega" pitchFamily="34" charset="0"/>
                </a:rPr>
                <a:t>Instituto de Ciencias Básicas</a:t>
              </a:r>
              <a:endParaRPr lang="es-ES" sz="1800">
                <a:solidFill>
                  <a:schemeClr val="bg1"/>
                </a:solidFill>
                <a:latin typeface="CG Omega" pitchFamily="34" charset="0"/>
              </a:endParaRPr>
            </a:p>
          </p:txBody>
        </p:sp>
        <p:sp>
          <p:nvSpPr>
            <p:cNvPr id="25608" name="8 CuadroTexto"/>
            <p:cNvSpPr txBox="1">
              <a:spLocks noChangeArrowheads="1"/>
            </p:cNvSpPr>
            <p:nvPr/>
          </p:nvSpPr>
          <p:spPr bwMode="auto">
            <a:xfrm>
              <a:off x="5580112" y="6488668"/>
              <a:ext cx="3467616" cy="369332"/>
            </a:xfrm>
            <a:prstGeom prst="rect">
              <a:avLst/>
            </a:prstGeom>
            <a:noFill/>
            <a:ln w="9525">
              <a:noFill/>
              <a:miter lim="800000"/>
              <a:headEnd/>
              <a:tailEnd/>
            </a:ln>
          </p:spPr>
          <p:txBody>
            <a:bodyPr wrap="none">
              <a:spAutoFit/>
            </a:bodyPr>
            <a:lstStyle/>
            <a:p>
              <a:r>
                <a:rPr lang="es-CL" sz="1800">
                  <a:solidFill>
                    <a:schemeClr val="bg1"/>
                  </a:solidFill>
                  <a:latin typeface="CG Omega" pitchFamily="34" charset="0"/>
                </a:rPr>
                <a:t>CURSO DE NIVELACIÓN 2012</a:t>
              </a:r>
              <a:endParaRPr lang="es-ES" sz="1800">
                <a:solidFill>
                  <a:schemeClr val="bg1"/>
                </a:solidFill>
                <a:latin typeface="CG Omega" pitchFamily="34" charset="0"/>
              </a:endParaRPr>
            </a:p>
          </p:txBody>
        </p:sp>
      </p:gr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Solsticio">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4416</TotalTime>
  <Words>1493</Words>
  <Application>Microsoft Office PowerPoint</Application>
  <PresentationFormat>Presentación en pantalla (4:3)</PresentationFormat>
  <Paragraphs>396</Paragraphs>
  <Slides>23</Slides>
  <Notes>0</Notes>
  <HiddenSlides>0</HiddenSlides>
  <MMClips>0</MMClips>
  <ScaleCrop>false</ScaleCrop>
  <HeadingPairs>
    <vt:vector size="8" baseType="variant">
      <vt:variant>
        <vt:lpstr>Fuentes usadas</vt:lpstr>
      </vt:variant>
      <vt:variant>
        <vt:i4>4</vt:i4>
      </vt:variant>
      <vt:variant>
        <vt:lpstr>Tema</vt:lpstr>
      </vt:variant>
      <vt:variant>
        <vt:i4>1</vt:i4>
      </vt:variant>
      <vt:variant>
        <vt:lpstr>Servidores OLE incrustados</vt:lpstr>
      </vt:variant>
      <vt:variant>
        <vt:i4>1</vt:i4>
      </vt:variant>
      <vt:variant>
        <vt:lpstr>Títulos de diapositiva</vt:lpstr>
      </vt:variant>
      <vt:variant>
        <vt:i4>23</vt:i4>
      </vt:variant>
    </vt:vector>
  </HeadingPairs>
  <TitlesOfParts>
    <vt:vector size="29" baseType="lpstr">
      <vt:lpstr>Times New Roman</vt:lpstr>
      <vt:lpstr>Arial</vt:lpstr>
      <vt:lpstr>Calibri</vt:lpstr>
      <vt:lpstr>CG Omega</vt:lpstr>
      <vt:lpstr>Tema de Office</vt:lpstr>
      <vt:lpstr>Microsoft Editor de ecuaciones 3.0</vt:lpstr>
      <vt:lpstr>Diapositiva 1</vt:lpstr>
      <vt:lpstr>Introducción</vt:lpstr>
      <vt:lpstr>Diapositiva 3</vt:lpstr>
      <vt:lpstr>Algunos ejemplos resueltos:</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Ejercicios Propuestos</vt:lpstr>
      <vt:lpstr>Diapositiva 19</vt:lpstr>
      <vt:lpstr>Diapositiva 20</vt:lpstr>
      <vt:lpstr>Diapositiva 21</vt:lpstr>
      <vt:lpstr>Diapositiva 22</vt:lpstr>
      <vt:lpstr>Diapositiva 23</vt:lpstr>
    </vt:vector>
  </TitlesOfParts>
  <Company>Universidad Diego Portales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viviana.vergara</dc:creator>
  <cp:lastModifiedBy>Carlos</cp:lastModifiedBy>
  <cp:revision>165</cp:revision>
  <dcterms:created xsi:type="dcterms:W3CDTF">2010-01-04T19:39:49Z</dcterms:created>
  <dcterms:modified xsi:type="dcterms:W3CDTF">2012-03-03T14:11:14Z</dcterms:modified>
</cp:coreProperties>
</file>