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85" r:id="rId4"/>
    <p:sldId id="286" r:id="rId5"/>
    <p:sldId id="283" r:id="rId6"/>
    <p:sldId id="269" r:id="rId7"/>
    <p:sldId id="270" r:id="rId8"/>
    <p:sldId id="280" r:id="rId9"/>
    <p:sldId id="279" r:id="rId10"/>
    <p:sldId id="272" r:id="rId11"/>
    <p:sldId id="273" r:id="rId12"/>
    <p:sldId id="281" r:id="rId13"/>
    <p:sldId id="282" r:id="rId14"/>
    <p:sldId id="284" r:id="rId15"/>
    <p:sldId id="268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76" r:id="rId24"/>
    <p:sldId id="267" r:id="rId2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23" autoAdjust="0"/>
  </p:normalViewPr>
  <p:slideViewPr>
    <p:cSldViewPr>
      <p:cViewPr>
        <p:scale>
          <a:sx n="100" d="100"/>
          <a:sy n="100" d="100"/>
        </p:scale>
        <p:origin x="-7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7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3767D19-5C56-46EC-83B3-E3ED4E021FA7}" type="datetimeFigureOut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C5342FA-44A9-4E63-9FB3-F94DE9BB8A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43320CE-CC69-4C45-B901-C952916FC63A}" type="datetimeFigureOut">
              <a:rPr lang="es-ES"/>
              <a:pPr>
                <a:defRPr/>
              </a:pPr>
              <a:t>03/03/2012</a:t>
            </a:fld>
            <a:endParaRPr lang="es-E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6FABF17-18A1-44A1-9BCC-9F7855A4AB9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 Imagen" descr="facultad de ingenieria.jpg"/>
          <p:cNvPicPr>
            <a:picLocks noChangeAspect="1"/>
          </p:cNvPicPr>
          <p:nvPr userDrawn="1"/>
        </p:nvPicPr>
        <p:blipFill>
          <a:blip r:embed="rId2"/>
          <a:srcRect t="17976" b="13596"/>
          <a:stretch>
            <a:fillRect/>
          </a:stretch>
        </p:blipFill>
        <p:spPr bwMode="auto">
          <a:xfrm>
            <a:off x="0" y="0"/>
            <a:ext cx="24844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0" y="6583363"/>
            <a:ext cx="1963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CL" sz="1200" b="1">
                <a:solidFill>
                  <a:schemeClr val="bg1"/>
                </a:solidFill>
                <a:latin typeface="Calibri" pitchFamily="34" charset="0"/>
              </a:rPr>
              <a:t>Instituto de Ciencias Básicas</a:t>
            </a:r>
            <a:endParaRPr lang="es-ES" sz="1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099300" y="6553200"/>
            <a:ext cx="2044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CL" sz="1400" b="1">
                <a:solidFill>
                  <a:schemeClr val="bg1"/>
                </a:solidFill>
                <a:latin typeface="Calibri" pitchFamily="34" charset="0"/>
              </a:rPr>
              <a:t>Curso de Nivelación 2012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 userDrawn="1"/>
        </p:nvSpPr>
        <p:spPr bwMode="auto">
          <a:xfrm>
            <a:off x="3708400" y="6553200"/>
            <a:ext cx="1658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CL" sz="1400" b="1" dirty="0">
                <a:solidFill>
                  <a:schemeClr val="bg1"/>
                </a:solidFill>
                <a:latin typeface="Calibri" pitchFamily="34" charset="0"/>
              </a:rPr>
              <a:t>Diapositiva Nº  </a:t>
            </a:r>
            <a:fld id="{546746BA-5402-43C1-8F1E-D7CFC0B3B58E}" type="slidenum">
              <a:rPr lang="es-CL" sz="1400" b="1">
                <a:solidFill>
                  <a:schemeClr val="bg1"/>
                </a:solidFill>
                <a:latin typeface="Calibri" pitchFamily="34" charset="0"/>
              </a:rPr>
              <a:pPr>
                <a:defRPr/>
              </a:pPr>
              <a:t>‹Nº›</a:t>
            </a:fld>
            <a:endParaRPr lang="es-ES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822B6-F449-40A2-AC04-BBC5C66D54E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5FD9E-70B0-4334-B39E-E7E125700E8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B8604-C188-490F-A3DC-46EE527FEC7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D07A3-1614-46E0-AA61-0B23733483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125D6-56D0-4D79-A103-5E9961A154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F9278-BCB1-4B6D-A630-67DF75E4AD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C4FB-EDB8-4EB3-AFD9-E64E674F3A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AA030-7BA7-4E98-AE82-B8089F14B7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830-7F82-4375-86D5-2BFE0A605C9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4339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46EAE0-CE43-485B-ABBC-055D2C2D5CA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5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2.bin"/><Relationship Id="rId5" Type="http://schemas.openxmlformats.org/officeDocument/2006/relationships/oleObject" Target="../embeddings/oleObject61.bin"/><Relationship Id="rId4" Type="http://schemas.openxmlformats.org/officeDocument/2006/relationships/oleObject" Target="../embeddings/oleObject6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7" Type="http://schemas.openxmlformats.org/officeDocument/2006/relationships/image" Target="../media/image9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mialgebra.blogspot.com/2009/03/ejercicios-resueltos-de-algebra-de.html" TargetMode="External"/><Relationship Id="rId2" Type="http://schemas.openxmlformats.org/officeDocument/2006/relationships/hyperlink" Target="http://www.stewartcalculus.com/data/default/upfiles/AlgebraReview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>
            <a:spLocks noChangeArrowheads="1"/>
          </p:cNvSpPr>
          <p:nvPr/>
        </p:nvSpPr>
        <p:spPr bwMode="auto">
          <a:xfrm>
            <a:off x="2987675" y="2997200"/>
            <a:ext cx="3671888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CL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MÓDULO  1</a:t>
            </a:r>
            <a:endParaRPr lang="es-ES" sz="4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5"/>
          <p:cNvSpPr txBox="1">
            <a:spLocks noChangeArrowheads="1"/>
          </p:cNvSpPr>
          <p:nvPr/>
        </p:nvSpPr>
        <p:spPr bwMode="auto">
          <a:xfrm>
            <a:off x="971550" y="1254125"/>
            <a:ext cx="7272338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2000" b="1"/>
              <a:t>El Módulo 1 tiene como objetivos</a:t>
            </a:r>
          </a:p>
          <a:p>
            <a:pPr>
              <a:spcBef>
                <a:spcPct val="50000"/>
              </a:spcBef>
            </a:pPr>
            <a:endParaRPr lang="es-ES_tradnl" sz="2000"/>
          </a:p>
          <a:p>
            <a:pPr>
              <a:spcBef>
                <a:spcPct val="50000"/>
              </a:spcBef>
            </a:pPr>
            <a:r>
              <a:rPr lang="es-ES_tradnl" sz="2000"/>
              <a:t>1)   Resolver ecuaciones algebraicas , numéricas  y  fraccionarias  de primer y segundo grado.</a:t>
            </a:r>
          </a:p>
          <a:p>
            <a:pPr>
              <a:spcBef>
                <a:spcPct val="50000"/>
              </a:spcBef>
            </a:pPr>
            <a:r>
              <a:rPr lang="es-ES_tradnl" sz="2000"/>
              <a:t>2)   Simplificar expresiones Algebraicas.</a:t>
            </a:r>
          </a:p>
          <a:p>
            <a:pPr>
              <a:spcBef>
                <a:spcPct val="50000"/>
              </a:spcBef>
            </a:pPr>
            <a:r>
              <a:rPr lang="es-ES_tradnl" sz="2000"/>
              <a:t>3)   Evaluar expresiones numéricas.</a:t>
            </a:r>
          </a:p>
          <a:p>
            <a:pPr>
              <a:spcBef>
                <a:spcPct val="50000"/>
              </a:spcBef>
            </a:pPr>
            <a:r>
              <a:rPr lang="es-ES_tradnl" sz="2000"/>
              <a:t>4)   Evaluar expresiones algebraicas.</a:t>
            </a:r>
          </a:p>
          <a:p>
            <a:pPr>
              <a:spcBef>
                <a:spcPct val="50000"/>
              </a:spcBef>
            </a:pPr>
            <a:r>
              <a:rPr lang="es-ES_tradnl" sz="2000"/>
              <a:t>5)   Resolver sistema de ecuaciones lineales numéricos y literales con dos incógnitas</a:t>
            </a:r>
          </a:p>
          <a:p>
            <a:pPr>
              <a:spcBef>
                <a:spcPct val="50000"/>
              </a:spcBef>
            </a:pPr>
            <a:r>
              <a:rPr lang="es-ES_tradnl" sz="2000"/>
              <a:t>6)   Resolver sistema de ecuaciones no lineales numéricos con dos o más incógnitas.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 CuadroTexto"/>
          <p:cNvSpPr txBox="1">
            <a:spLocks noChangeArrowheads="1"/>
          </p:cNvSpPr>
          <p:nvPr/>
        </p:nvSpPr>
        <p:spPr bwMode="auto">
          <a:xfrm>
            <a:off x="1835150" y="908050"/>
            <a:ext cx="5472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+mn-lt"/>
                <a:ea typeface="SimSun" pitchFamily="2" charset="-122"/>
              </a:rPr>
              <a:t>Propiedades del álgebra de los números reales: </a:t>
            </a:r>
          </a:p>
        </p:txBody>
      </p:sp>
      <p:pic>
        <p:nvPicPr>
          <p:cNvPr id="19459" name="Object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628775"/>
            <a:ext cx="59039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Object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3284538"/>
            <a:ext cx="51831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 CuadroTexto"/>
          <p:cNvSpPr txBox="1">
            <a:spLocks noChangeArrowheads="1"/>
          </p:cNvSpPr>
          <p:nvPr/>
        </p:nvSpPr>
        <p:spPr bwMode="auto">
          <a:xfrm>
            <a:off x="1835150" y="908050"/>
            <a:ext cx="5472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+mn-lt"/>
                <a:ea typeface="SimSun" pitchFamily="2" charset="-122"/>
              </a:rPr>
              <a:t>Propiedades del álgebra de los números reales: </a:t>
            </a:r>
          </a:p>
        </p:txBody>
      </p:sp>
      <p:pic>
        <p:nvPicPr>
          <p:cNvPr id="20483" name="Object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201612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Object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1557338"/>
            <a:ext cx="1655762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Object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1557338"/>
            <a:ext cx="20891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5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1CCB0DC-41A1-4A5F-80B9-5B85FB40E919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s-E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" name="1 Marcador de número de diapositiva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AA83A65-5D05-4A9A-9486-CD272DF931D5}" type="slidenum">
              <a:rPr lang="es-E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s-E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3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103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103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10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103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104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1041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</a:endParaRPr>
          </a:p>
        </p:txBody>
      </p:sp>
      <p:pic>
        <p:nvPicPr>
          <p:cNvPr id="1043" name="6 Imagen" descr="facultad de ingenieria.jpg"/>
          <p:cNvPicPr>
            <a:picLocks noChangeAspect="1"/>
          </p:cNvPicPr>
          <p:nvPr/>
        </p:nvPicPr>
        <p:blipFill>
          <a:blip r:embed="rId3"/>
          <a:srcRect t="17976" b="13596"/>
          <a:stretch>
            <a:fillRect/>
          </a:stretch>
        </p:blipFill>
        <p:spPr bwMode="auto">
          <a:xfrm>
            <a:off x="0" y="0"/>
            <a:ext cx="24844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" name="Text Box 9"/>
          <p:cNvSpPr txBox="1">
            <a:spLocks noChangeArrowheads="1"/>
          </p:cNvSpPr>
          <p:nvPr/>
        </p:nvSpPr>
        <p:spPr bwMode="auto">
          <a:xfrm>
            <a:off x="3708400" y="6550025"/>
            <a:ext cx="14668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 sz="1400" b="1">
                <a:solidFill>
                  <a:schemeClr val="bg1"/>
                </a:solidFill>
                <a:latin typeface="Calibri" pitchFamily="34" charset="0"/>
              </a:rPr>
              <a:t>Diapositiva Nº 5  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45" name="Text Box 8"/>
          <p:cNvSpPr txBox="1">
            <a:spLocks noChangeArrowheads="1"/>
          </p:cNvSpPr>
          <p:nvPr/>
        </p:nvSpPr>
        <p:spPr bwMode="auto">
          <a:xfrm>
            <a:off x="0" y="6583363"/>
            <a:ext cx="19637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 sz="1200" b="1">
                <a:solidFill>
                  <a:schemeClr val="bg1"/>
                </a:solidFill>
                <a:latin typeface="Calibri" pitchFamily="34" charset="0"/>
              </a:rPr>
              <a:t>Instituto de Ciencias Básicas</a:t>
            </a:r>
            <a:endParaRPr lang="es-ES" sz="1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46" name="Text Box 9"/>
          <p:cNvSpPr txBox="1">
            <a:spLocks noChangeArrowheads="1"/>
          </p:cNvSpPr>
          <p:nvPr/>
        </p:nvSpPr>
        <p:spPr bwMode="auto">
          <a:xfrm>
            <a:off x="7099300" y="6553200"/>
            <a:ext cx="2044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CL" sz="1400" b="1">
                <a:solidFill>
                  <a:schemeClr val="bg1"/>
                </a:solidFill>
                <a:latin typeface="Calibri" pitchFamily="34" charset="0"/>
              </a:rPr>
              <a:t>Curso de Nivelación 2012</a:t>
            </a:r>
            <a:endParaRPr lang="es-ES" sz="1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47" name="8 CuadroTexto"/>
          <p:cNvSpPr txBox="1">
            <a:spLocks noChangeArrowheads="1"/>
          </p:cNvSpPr>
          <p:nvPr/>
        </p:nvSpPr>
        <p:spPr bwMode="auto">
          <a:xfrm>
            <a:off x="468313" y="836613"/>
            <a:ext cx="734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/>
              <a:t>Resumen del álgebra de los números reales:    </a:t>
            </a:r>
            <a:r>
              <a:rPr lang="es-ES" sz="2000" b="1">
                <a:solidFill>
                  <a:schemeClr val="tx2"/>
                </a:solidFill>
              </a:rPr>
              <a:t>Logaritmos</a:t>
            </a:r>
          </a:p>
        </p:txBody>
      </p:sp>
      <p:sp>
        <p:nvSpPr>
          <p:cNvPr id="1048" name="Rectangle 2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26" name="Object 20"/>
          <p:cNvGraphicFramePr>
            <a:graphicFrameLocks noChangeAspect="1"/>
          </p:cNvGraphicFramePr>
          <p:nvPr/>
        </p:nvGraphicFramePr>
        <p:xfrm>
          <a:off x="2843213" y="3141663"/>
          <a:ext cx="5073650" cy="358775"/>
        </p:xfrm>
        <a:graphic>
          <a:graphicData uri="http://schemas.openxmlformats.org/presentationml/2006/ole">
            <p:oleObj spid="_x0000_s1026" name="Ecuación" r:id="rId4" imgW="2679700" imgH="190500" progId="Equation.3">
              <p:embed/>
            </p:oleObj>
          </a:graphicData>
        </a:graphic>
      </p:graphicFrame>
      <p:sp>
        <p:nvSpPr>
          <p:cNvPr id="1049" name="Rectangle 22"/>
          <p:cNvSpPr>
            <a:spLocks noChangeArrowheads="1"/>
          </p:cNvSpPr>
          <p:nvPr/>
        </p:nvSpPr>
        <p:spPr bwMode="auto">
          <a:xfrm>
            <a:off x="0" y="3524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27" name="Object 23"/>
          <p:cNvGraphicFramePr>
            <a:graphicFrameLocks noChangeAspect="1"/>
          </p:cNvGraphicFramePr>
          <p:nvPr/>
        </p:nvGraphicFramePr>
        <p:xfrm>
          <a:off x="2771775" y="3860800"/>
          <a:ext cx="5113338" cy="360363"/>
        </p:xfrm>
        <a:graphic>
          <a:graphicData uri="http://schemas.openxmlformats.org/presentationml/2006/ole">
            <p:oleObj spid="_x0000_s1027" name="Ecuación" r:id="rId5" imgW="2705100" imgH="190500" progId="Equation.3">
              <p:embed/>
            </p:oleObj>
          </a:graphicData>
        </a:graphic>
      </p:graphicFrame>
      <p:sp>
        <p:nvSpPr>
          <p:cNvPr id="1050" name="Rectangle 2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28" name="Object 26"/>
          <p:cNvGraphicFramePr>
            <a:graphicFrameLocks noChangeAspect="1"/>
          </p:cNvGraphicFramePr>
          <p:nvPr/>
        </p:nvGraphicFramePr>
        <p:xfrm>
          <a:off x="3502025" y="4521200"/>
          <a:ext cx="2498725" cy="446088"/>
        </p:xfrm>
        <a:graphic>
          <a:graphicData uri="http://schemas.openxmlformats.org/presentationml/2006/ole">
            <p:oleObj spid="_x0000_s1028" name="Ecuación" r:id="rId6" imgW="1320480" imgH="215640" progId="Equation.3">
              <p:embed/>
            </p:oleObj>
          </a:graphicData>
        </a:graphic>
      </p:graphicFrame>
      <p:sp>
        <p:nvSpPr>
          <p:cNvPr id="1051" name="8 CuadroTexto"/>
          <p:cNvSpPr txBox="1">
            <a:spLocks noChangeArrowheads="1"/>
          </p:cNvSpPr>
          <p:nvPr/>
        </p:nvSpPr>
        <p:spPr bwMode="auto">
          <a:xfrm>
            <a:off x="468313" y="1916113"/>
            <a:ext cx="5472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chemeClr val="tx2"/>
                </a:solidFill>
              </a:rPr>
              <a:t>Propiedades de los logaritmos:</a:t>
            </a:r>
          </a:p>
        </p:txBody>
      </p:sp>
      <p:graphicFrame>
        <p:nvGraphicFramePr>
          <p:cNvPr id="1029" name="Object 30"/>
          <p:cNvGraphicFramePr>
            <a:graphicFrameLocks noChangeAspect="1"/>
          </p:cNvGraphicFramePr>
          <p:nvPr/>
        </p:nvGraphicFramePr>
        <p:xfrm>
          <a:off x="3635375" y="5229225"/>
          <a:ext cx="2327275" cy="720725"/>
        </p:xfrm>
        <a:graphic>
          <a:graphicData uri="http://schemas.openxmlformats.org/presentationml/2006/ole">
            <p:oleObj spid="_x0000_s1029" name="Ecuación" r:id="rId7" imgW="1244600" imgH="381000" progId="Equation.3">
              <p:embed/>
            </p:oleObj>
          </a:graphicData>
        </a:graphic>
      </p:graphicFrame>
      <p:sp>
        <p:nvSpPr>
          <p:cNvPr id="1052" name="Rectangle 3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30" name="Object 33"/>
          <p:cNvGraphicFramePr>
            <a:graphicFrameLocks noChangeAspect="1"/>
          </p:cNvGraphicFramePr>
          <p:nvPr/>
        </p:nvGraphicFramePr>
        <p:xfrm>
          <a:off x="3059113" y="1268413"/>
          <a:ext cx="3752850" cy="504825"/>
        </p:xfrm>
        <a:graphic>
          <a:graphicData uri="http://schemas.openxmlformats.org/presentationml/2006/ole">
            <p:oleObj spid="_x0000_s1030" name="Ecuación" r:id="rId8" imgW="1624895" imgH="215806" progId="Equation.3">
              <p:embed/>
            </p:oleObj>
          </a:graphicData>
        </a:graphic>
      </p:graphicFrame>
      <p:sp>
        <p:nvSpPr>
          <p:cNvPr id="1053" name="Rectangle 36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31" name="Object 35"/>
          <p:cNvGraphicFramePr>
            <a:graphicFrameLocks noChangeAspect="1"/>
          </p:cNvGraphicFramePr>
          <p:nvPr/>
        </p:nvGraphicFramePr>
        <p:xfrm>
          <a:off x="3779838" y="1916113"/>
          <a:ext cx="1277937" cy="360362"/>
        </p:xfrm>
        <a:graphic>
          <a:graphicData uri="http://schemas.openxmlformats.org/presentationml/2006/ole">
            <p:oleObj spid="_x0000_s1031" name="Ecuación" r:id="rId9" imgW="673100" imgH="190500" progId="Equation.3">
              <p:embed/>
            </p:oleObj>
          </a:graphicData>
        </a:graphic>
      </p:graphicFrame>
      <p:sp>
        <p:nvSpPr>
          <p:cNvPr id="1054" name="Rectangle 37"/>
          <p:cNvSpPr>
            <a:spLocks noChangeArrowheads="1"/>
          </p:cNvSpPr>
          <p:nvPr/>
        </p:nvSpPr>
        <p:spPr bwMode="auto">
          <a:xfrm>
            <a:off x="0" y="3524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1055" name="Rectangle 39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1032" name="Object 38"/>
          <p:cNvGraphicFramePr>
            <a:graphicFrameLocks noChangeAspect="1"/>
          </p:cNvGraphicFramePr>
          <p:nvPr/>
        </p:nvGraphicFramePr>
        <p:xfrm>
          <a:off x="3635375" y="2420938"/>
          <a:ext cx="1536700" cy="431800"/>
        </p:xfrm>
        <a:graphic>
          <a:graphicData uri="http://schemas.openxmlformats.org/presentationml/2006/ole">
            <p:oleObj spid="_x0000_s1032" name="Ecuación" r:id="rId10" imgW="673100" imgH="190500" progId="Equation.3">
              <p:embed/>
            </p:oleObj>
          </a:graphicData>
        </a:graphic>
      </p:graphicFrame>
      <p:sp>
        <p:nvSpPr>
          <p:cNvPr id="1056" name="Rectangle 40"/>
          <p:cNvSpPr>
            <a:spLocks noChangeArrowheads="1"/>
          </p:cNvSpPr>
          <p:nvPr/>
        </p:nvSpPr>
        <p:spPr bwMode="auto">
          <a:xfrm>
            <a:off x="0" y="3524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755650" y="908050"/>
            <a:ext cx="7561263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Problemas Resueltos:</a:t>
            </a:r>
          </a:p>
          <a:p>
            <a:pPr>
              <a:spcBef>
                <a:spcPct val="50000"/>
              </a:spcBef>
            </a:pPr>
            <a:r>
              <a:rPr lang="es-ES_tradnl"/>
              <a:t>1.   Resolver la ecuación: </a:t>
            </a:r>
          </a:p>
          <a:p>
            <a:pPr>
              <a:spcBef>
                <a:spcPct val="50000"/>
              </a:spcBef>
            </a:pPr>
            <a:endParaRPr lang="es-ES"/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196975"/>
            <a:ext cx="215900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916113"/>
            <a:ext cx="56896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4076700"/>
            <a:ext cx="3816350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900113" y="1341438"/>
            <a:ext cx="7127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/>
              <a:t>2.    Resolver la ecuación para la variable x: </a:t>
            </a:r>
            <a:endParaRPr lang="es-ES"/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1196975"/>
            <a:ext cx="27368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2060575"/>
            <a:ext cx="52562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2781300"/>
            <a:ext cx="6697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3429000"/>
            <a:ext cx="3903662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755650" y="884238"/>
          <a:ext cx="7127875" cy="815975"/>
        </p:xfrm>
        <a:graphic>
          <a:graphicData uri="http://schemas.openxmlformats.org/presentationml/2006/ole">
            <p:oleObj spid="_x0000_s2050" name="Ecuación" r:id="rId3" imgW="5067000" imgH="596880" progId="Equation.3">
              <p:embed/>
            </p:oleObj>
          </a:graphicData>
        </a:graphic>
      </p:graphicFrame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1835150" y="1773238"/>
          <a:ext cx="5029200" cy="576262"/>
        </p:xfrm>
        <a:graphic>
          <a:graphicData uri="http://schemas.openxmlformats.org/presentationml/2006/ole">
            <p:oleObj spid="_x0000_s2051" name="Ecuación" r:id="rId4" imgW="3797300" imgH="444500" progId="Equation.3">
              <p:embed/>
            </p:oleObj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1835150" y="2420938"/>
          <a:ext cx="5089525" cy="576262"/>
        </p:xfrm>
        <a:graphic>
          <a:graphicData uri="http://schemas.openxmlformats.org/presentationml/2006/ole">
            <p:oleObj spid="_x0000_s2052" name="Ecuación" r:id="rId5" imgW="3848100" imgH="444500" progId="Equation.3">
              <p:embed/>
            </p:oleObj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1835150" y="3068638"/>
          <a:ext cx="4681538" cy="573087"/>
        </p:xfrm>
        <a:graphic>
          <a:graphicData uri="http://schemas.openxmlformats.org/presentationml/2006/ole">
            <p:oleObj spid="_x0000_s2053" name="Ecuación" r:id="rId6" imgW="3556000" imgH="444500" progId="Equation.3">
              <p:embed/>
            </p:oleObj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1908175" y="3644900"/>
          <a:ext cx="4103688" cy="514350"/>
        </p:xfrm>
        <a:graphic>
          <a:graphicData uri="http://schemas.openxmlformats.org/presentationml/2006/ole">
            <p:oleObj spid="_x0000_s2054" name="Ecuación" r:id="rId7" imgW="3352800" imgH="444500" progId="Equation.3">
              <p:embed/>
            </p:oleObj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1908175" y="4221163"/>
          <a:ext cx="4248150" cy="460375"/>
        </p:xfrm>
        <a:graphic>
          <a:graphicData uri="http://schemas.openxmlformats.org/presentationml/2006/ole">
            <p:oleObj spid="_x0000_s2055" name="Ecuación" r:id="rId8" imgW="3225800" imgH="419100" progId="Equation.3">
              <p:embed/>
            </p:oleObj>
          </a:graphicData>
        </a:graphic>
      </p:graphicFrame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835150" y="4724400"/>
          <a:ext cx="4681538" cy="576263"/>
        </p:xfrm>
        <a:graphic>
          <a:graphicData uri="http://schemas.openxmlformats.org/presentationml/2006/ole">
            <p:oleObj spid="_x0000_s2056" name="Ecuación" r:id="rId9" imgW="3086100" imgH="419100" progId="Equation.3">
              <p:embed/>
            </p:oleObj>
          </a:graphicData>
        </a:graphic>
      </p:graphicFrame>
      <p:graphicFrame>
        <p:nvGraphicFramePr>
          <p:cNvPr id="39937" name="Object 1"/>
          <p:cNvGraphicFramePr>
            <a:graphicFrameLocks noChangeAspect="1"/>
          </p:cNvGraphicFramePr>
          <p:nvPr/>
        </p:nvGraphicFramePr>
        <p:xfrm>
          <a:off x="1979613" y="5445125"/>
          <a:ext cx="4357687" cy="504825"/>
        </p:xfrm>
        <a:graphic>
          <a:graphicData uri="http://schemas.openxmlformats.org/presentationml/2006/ole">
            <p:oleObj spid="_x0000_s2057" name="Ecuación" r:id="rId10" imgW="3530600" imgH="419100" progId="Equation.3">
              <p:embed/>
            </p:oleObj>
          </a:graphicData>
        </a:graphic>
      </p:graphicFrame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s-CL" sz="900"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s-ES" sz="1100">
              <a:ea typeface="Times New Roman" pitchFamily="18" charset="0"/>
              <a:cs typeface="Arial" charset="0"/>
            </a:endParaRPr>
          </a:p>
          <a:p>
            <a:pPr eaLnBrk="0" hangingPunct="0"/>
            <a:endParaRPr lang="es-ES">
              <a:ea typeface="Times New Roman" pitchFamily="18" charset="0"/>
              <a:cs typeface="Arial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3752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18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Text Box 7"/>
          <p:cNvSpPr txBox="1">
            <a:spLocks noChangeArrowheads="1"/>
          </p:cNvSpPr>
          <p:nvPr/>
        </p:nvSpPr>
        <p:spPr bwMode="auto">
          <a:xfrm>
            <a:off x="179388" y="1125538"/>
            <a:ext cx="7993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>
                <a:latin typeface="Calibri" pitchFamily="34" charset="0"/>
              </a:rPr>
              <a:t>4.   Pruebe que la expresión                                           al ser simplificada es igual    </a:t>
            </a:r>
            <a:endParaRPr lang="es-ES">
              <a:latin typeface="Calibri" pitchFamily="34" charset="0"/>
            </a:endParaRPr>
          </a:p>
        </p:txBody>
      </p:sp>
      <p:sp>
        <p:nvSpPr>
          <p:cNvPr id="30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2987675" y="1052513"/>
          <a:ext cx="1944688" cy="539750"/>
        </p:xfrm>
        <a:graphic>
          <a:graphicData uri="http://schemas.openxmlformats.org/presentationml/2006/ole">
            <p:oleObj spid="_x0000_s3074" name="Ecuación" r:id="rId3" imgW="1409088" imgH="406224" progId="Equation.3">
              <p:embed/>
            </p:oleObj>
          </a:graphicData>
        </a:graphic>
      </p:graphicFrame>
      <p:sp>
        <p:nvSpPr>
          <p:cNvPr id="3083" name="Rectangle 7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308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7596188" y="1196975"/>
          <a:ext cx="1209675" cy="287338"/>
        </p:xfrm>
        <a:graphic>
          <a:graphicData uri="http://schemas.openxmlformats.org/presentationml/2006/ole">
            <p:oleObj spid="_x0000_s3075" name="Ecuación" r:id="rId4" imgW="761669" imgH="190417" progId="Equation.3">
              <p:embed/>
            </p:oleObj>
          </a:graphicData>
        </a:graphic>
      </p:graphicFrame>
      <p:sp>
        <p:nvSpPr>
          <p:cNvPr id="3085" name="Rectangle 10"/>
          <p:cNvSpPr>
            <a:spLocks noChangeArrowheads="1"/>
          </p:cNvSpPr>
          <p:nvPr/>
        </p:nvSpPr>
        <p:spPr bwMode="auto">
          <a:xfrm>
            <a:off x="0" y="190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539750" y="1741488"/>
            <a:ext cx="81359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es-CL" sz="1600" dirty="0">
                <a:latin typeface="+mn-lt"/>
                <a:ea typeface="Times New Roman" pitchFamily="18" charset="0"/>
                <a:cs typeface="Arial" pitchFamily="34" charset="0"/>
              </a:rPr>
              <a:t>Desarrollo:</a:t>
            </a:r>
          </a:p>
          <a:p>
            <a:pPr algn="just" eaLnBrk="0" hangingPunct="0">
              <a:defRPr/>
            </a:pPr>
            <a:r>
              <a:rPr lang="es-CL" sz="1600" dirty="0">
                <a:latin typeface="+mn-lt"/>
              </a:rPr>
              <a:t>Factorizando el numerador y asociando para factorizar el denominador se tiene que</a:t>
            </a:r>
          </a:p>
        </p:txBody>
      </p:sp>
      <p:sp>
        <p:nvSpPr>
          <p:cNvPr id="308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3076" name="Object 12"/>
          <p:cNvGraphicFramePr>
            <a:graphicFrameLocks noChangeAspect="1"/>
          </p:cNvGraphicFramePr>
          <p:nvPr/>
        </p:nvGraphicFramePr>
        <p:xfrm>
          <a:off x="2987675" y="2349500"/>
          <a:ext cx="2051050" cy="503238"/>
        </p:xfrm>
        <a:graphic>
          <a:graphicData uri="http://schemas.openxmlformats.org/presentationml/2006/ole">
            <p:oleObj spid="_x0000_s3076" name="Ecuación" r:id="rId5" imgW="1586811" imgH="406224" progId="Equation.3">
              <p:embed/>
            </p:oleObj>
          </a:graphicData>
        </a:graphic>
      </p:graphicFrame>
      <p:sp>
        <p:nvSpPr>
          <p:cNvPr id="3088" name="Rectangle 14"/>
          <p:cNvSpPr>
            <a:spLocks noChangeArrowheads="1"/>
          </p:cNvSpPr>
          <p:nvPr/>
        </p:nvSpPr>
        <p:spPr bwMode="auto">
          <a:xfrm>
            <a:off x="0" y="40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308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3090" name="Rectangle 17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3077" name="Object 18"/>
          <p:cNvGraphicFramePr>
            <a:graphicFrameLocks noChangeAspect="1"/>
          </p:cNvGraphicFramePr>
          <p:nvPr/>
        </p:nvGraphicFramePr>
        <p:xfrm>
          <a:off x="2987675" y="4076700"/>
          <a:ext cx="2447925" cy="455613"/>
        </p:xfrm>
        <a:graphic>
          <a:graphicData uri="http://schemas.openxmlformats.org/presentationml/2006/ole">
            <p:oleObj spid="_x0000_s3077" name="Ecuación" r:id="rId6" imgW="1905000" imgH="368300" progId="Equation.3">
              <p:embed/>
            </p:oleObj>
          </a:graphicData>
        </a:graphic>
      </p:graphicFrame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539750" y="2924175"/>
            <a:ext cx="81359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es-CL" sz="1600" dirty="0">
                <a:latin typeface="+mn-lt"/>
              </a:rPr>
              <a:t>Factorizando nuevamente el numerador y el denominador tendremos</a:t>
            </a: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3078" name="Object 21"/>
          <p:cNvGraphicFramePr>
            <a:graphicFrameLocks noChangeAspect="1"/>
          </p:cNvGraphicFramePr>
          <p:nvPr/>
        </p:nvGraphicFramePr>
        <p:xfrm>
          <a:off x="2987675" y="3357563"/>
          <a:ext cx="2327275" cy="431800"/>
        </p:xfrm>
        <a:graphic>
          <a:graphicData uri="http://schemas.openxmlformats.org/presentationml/2006/ole">
            <p:oleObj spid="_x0000_s3078" name="Ecuación" r:id="rId7" imgW="1905000" imgH="368300" progId="Equation.3">
              <p:embed/>
            </p:oleObj>
          </a:graphicData>
        </a:graphic>
      </p:graphicFrame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0" y="371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3096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3079" name="Object 24"/>
          <p:cNvGraphicFramePr>
            <a:graphicFrameLocks noChangeAspect="1"/>
          </p:cNvGraphicFramePr>
          <p:nvPr/>
        </p:nvGraphicFramePr>
        <p:xfrm>
          <a:off x="2987675" y="4724400"/>
          <a:ext cx="2786063" cy="504825"/>
        </p:xfrm>
        <a:graphic>
          <a:graphicData uri="http://schemas.openxmlformats.org/presentationml/2006/ole">
            <p:oleObj spid="_x0000_s3079" name="Ecuación" r:id="rId8" imgW="1904174" imgH="355446" progId="Equation.3">
              <p:embed/>
            </p:oleObj>
          </a:graphicData>
        </a:graphic>
      </p:graphicFrame>
      <p:sp>
        <p:nvSpPr>
          <p:cNvPr id="3097" name="Rectangle 26"/>
          <p:cNvSpPr>
            <a:spLocks noChangeArrowheads="1"/>
          </p:cNvSpPr>
          <p:nvPr/>
        </p:nvSpPr>
        <p:spPr bwMode="auto">
          <a:xfrm>
            <a:off x="0" y="361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539750" y="5445125"/>
            <a:ext cx="813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es-CL" sz="1600" dirty="0">
                <a:latin typeface="+mn-lt"/>
              </a:rPr>
              <a:t>Finalmente simplificando se obtiene lo pedido, es decir </a:t>
            </a:r>
          </a:p>
        </p:txBody>
      </p:sp>
      <p:graphicFrame>
        <p:nvGraphicFramePr>
          <p:cNvPr id="3080" name="Object 27"/>
          <p:cNvGraphicFramePr>
            <a:graphicFrameLocks noChangeAspect="1"/>
          </p:cNvGraphicFramePr>
          <p:nvPr/>
        </p:nvGraphicFramePr>
        <p:xfrm>
          <a:off x="5508625" y="5445125"/>
          <a:ext cx="1209675" cy="287338"/>
        </p:xfrm>
        <a:graphic>
          <a:graphicData uri="http://schemas.openxmlformats.org/presentationml/2006/ole">
            <p:oleObj spid="_x0000_s3080" name="Ecuación" r:id="rId9" imgW="761669" imgH="19041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468313" y="692150"/>
            <a:ext cx="75596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5.  Resuelva el siguiente sistema lineal para las variables x e y:</a:t>
            </a:r>
          </a:p>
          <a:p>
            <a:pPr>
              <a:spcBef>
                <a:spcPct val="50000"/>
              </a:spcBef>
            </a:pPr>
            <a:endParaRPr lang="es-ES"/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476250"/>
            <a:ext cx="1871662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268413"/>
            <a:ext cx="5040313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4581525"/>
            <a:ext cx="57594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539750" y="1341438"/>
            <a:ext cx="7272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6.   Simplificar:</a:t>
            </a:r>
            <a:r>
              <a:rPr lang="es-ES_tradnl">
                <a:latin typeface="Calibri" pitchFamily="34" charset="0"/>
              </a:rPr>
              <a:t> </a:t>
            </a:r>
            <a:endParaRPr lang="es-ES">
              <a:latin typeface="Calibri" pitchFamily="34" charset="0"/>
            </a:endParaRP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268413"/>
            <a:ext cx="3097212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89138"/>
            <a:ext cx="7993063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4098" name="Object 42"/>
          <p:cNvGraphicFramePr>
            <a:graphicFrameLocks noChangeAspect="1"/>
          </p:cNvGraphicFramePr>
          <p:nvPr/>
        </p:nvGraphicFramePr>
        <p:xfrm>
          <a:off x="3419475" y="692150"/>
          <a:ext cx="3248025" cy="352425"/>
        </p:xfrm>
        <a:graphic>
          <a:graphicData uri="http://schemas.openxmlformats.org/presentationml/2006/ole">
            <p:oleObj spid="_x0000_s4098" name="Ecuación" r:id="rId3" imgW="1752480" imgH="241200" progId="Equation.3">
              <p:embed/>
            </p:oleObj>
          </a:graphicData>
        </a:graphic>
      </p:graphicFrame>
      <p:graphicFrame>
        <p:nvGraphicFramePr>
          <p:cNvPr id="4099" name="Object 51"/>
          <p:cNvGraphicFramePr>
            <a:graphicFrameLocks noChangeAspect="1"/>
          </p:cNvGraphicFramePr>
          <p:nvPr/>
        </p:nvGraphicFramePr>
        <p:xfrm>
          <a:off x="1042988" y="1484313"/>
          <a:ext cx="3529012" cy="327025"/>
        </p:xfrm>
        <a:graphic>
          <a:graphicData uri="http://schemas.openxmlformats.org/presentationml/2006/ole">
            <p:oleObj spid="_x0000_s4099" name="Ecuación" r:id="rId4" imgW="2565400" imgH="241300" progId="Equation.3">
              <p:embed/>
            </p:oleObj>
          </a:graphicData>
        </a:graphic>
      </p:graphicFrame>
      <p:graphicFrame>
        <p:nvGraphicFramePr>
          <p:cNvPr id="4100" name="Object 50"/>
          <p:cNvGraphicFramePr>
            <a:graphicFrameLocks noChangeAspect="1"/>
          </p:cNvGraphicFramePr>
          <p:nvPr/>
        </p:nvGraphicFramePr>
        <p:xfrm>
          <a:off x="4500563" y="1484313"/>
          <a:ext cx="2570162" cy="287337"/>
        </p:xfrm>
        <a:graphic>
          <a:graphicData uri="http://schemas.openxmlformats.org/presentationml/2006/ole">
            <p:oleObj spid="_x0000_s4100" name="Ecuación" r:id="rId5" imgW="2298700" imgH="254000" progId="Equation.3">
              <p:embed/>
            </p:oleObj>
          </a:graphicData>
        </a:graphic>
      </p:graphicFrame>
      <p:graphicFrame>
        <p:nvGraphicFramePr>
          <p:cNvPr id="4101" name="Object 49"/>
          <p:cNvGraphicFramePr>
            <a:graphicFrameLocks noChangeAspect="1"/>
          </p:cNvGraphicFramePr>
          <p:nvPr/>
        </p:nvGraphicFramePr>
        <p:xfrm>
          <a:off x="4427538" y="1916113"/>
          <a:ext cx="1944687" cy="282575"/>
        </p:xfrm>
        <a:graphic>
          <a:graphicData uri="http://schemas.openxmlformats.org/presentationml/2006/ole">
            <p:oleObj spid="_x0000_s4101" name="Ecuación" r:id="rId6" imgW="1511300" imgH="215900" progId="Equation.3">
              <p:embed/>
            </p:oleObj>
          </a:graphicData>
        </a:graphic>
      </p:graphicFrame>
      <p:graphicFrame>
        <p:nvGraphicFramePr>
          <p:cNvPr id="4102" name="Object 48"/>
          <p:cNvGraphicFramePr>
            <a:graphicFrameLocks noChangeAspect="1"/>
          </p:cNvGraphicFramePr>
          <p:nvPr/>
        </p:nvGraphicFramePr>
        <p:xfrm>
          <a:off x="4427538" y="2349500"/>
          <a:ext cx="2166937" cy="287338"/>
        </p:xfrm>
        <a:graphic>
          <a:graphicData uri="http://schemas.openxmlformats.org/presentationml/2006/ole">
            <p:oleObj spid="_x0000_s4102" name="Ecuación" r:id="rId7" imgW="1651000" imgH="215900" progId="Equation.3">
              <p:embed/>
            </p:oleObj>
          </a:graphicData>
        </a:graphic>
      </p:graphicFrame>
      <p:graphicFrame>
        <p:nvGraphicFramePr>
          <p:cNvPr id="4103" name="Object 47"/>
          <p:cNvGraphicFramePr>
            <a:graphicFrameLocks noChangeAspect="1"/>
          </p:cNvGraphicFramePr>
          <p:nvPr/>
        </p:nvGraphicFramePr>
        <p:xfrm>
          <a:off x="4716463" y="2708275"/>
          <a:ext cx="1484312" cy="331788"/>
        </p:xfrm>
        <a:graphic>
          <a:graphicData uri="http://schemas.openxmlformats.org/presentationml/2006/ole">
            <p:oleObj spid="_x0000_s4103" name="Ecuación" r:id="rId8" imgW="977476" imgH="215806" progId="Equation.3">
              <p:embed/>
            </p:oleObj>
          </a:graphicData>
        </a:graphic>
      </p:graphicFrame>
      <p:graphicFrame>
        <p:nvGraphicFramePr>
          <p:cNvPr id="4104" name="Object 46"/>
          <p:cNvGraphicFramePr>
            <a:graphicFrameLocks noChangeAspect="1"/>
          </p:cNvGraphicFramePr>
          <p:nvPr/>
        </p:nvGraphicFramePr>
        <p:xfrm>
          <a:off x="4859338" y="3141663"/>
          <a:ext cx="1216025" cy="287337"/>
        </p:xfrm>
        <a:graphic>
          <a:graphicData uri="http://schemas.openxmlformats.org/presentationml/2006/ole">
            <p:oleObj spid="_x0000_s4104" name="Ecuación" r:id="rId9" imgW="926698" imgH="215806" progId="Equation.3">
              <p:embed/>
            </p:oleObj>
          </a:graphicData>
        </a:graphic>
      </p:graphicFrame>
      <p:graphicFrame>
        <p:nvGraphicFramePr>
          <p:cNvPr id="4105" name="Object 45"/>
          <p:cNvGraphicFramePr>
            <a:graphicFrameLocks noChangeAspect="1"/>
          </p:cNvGraphicFramePr>
          <p:nvPr/>
        </p:nvGraphicFramePr>
        <p:xfrm>
          <a:off x="4643438" y="3573463"/>
          <a:ext cx="1439862" cy="304800"/>
        </p:xfrm>
        <a:graphic>
          <a:graphicData uri="http://schemas.openxmlformats.org/presentationml/2006/ole">
            <p:oleObj spid="_x0000_s4105" name="Ecuación" r:id="rId10" imgW="1040948" imgH="215806" progId="Equation.3">
              <p:embed/>
            </p:oleObj>
          </a:graphicData>
        </a:graphic>
      </p:graphicFrame>
      <p:graphicFrame>
        <p:nvGraphicFramePr>
          <p:cNvPr id="4106" name="Object 44"/>
          <p:cNvGraphicFramePr>
            <a:graphicFrameLocks noChangeAspect="1"/>
          </p:cNvGraphicFramePr>
          <p:nvPr/>
        </p:nvGraphicFramePr>
        <p:xfrm>
          <a:off x="4356100" y="4005263"/>
          <a:ext cx="1752600" cy="287337"/>
        </p:xfrm>
        <a:graphic>
          <a:graphicData uri="http://schemas.openxmlformats.org/presentationml/2006/ole">
            <p:oleObj spid="_x0000_s4106" name="Ecuación" r:id="rId11" imgW="1333500" imgH="215900" progId="Equation.3">
              <p:embed/>
            </p:oleObj>
          </a:graphicData>
        </a:graphic>
      </p:graphicFrame>
      <p:sp>
        <p:nvSpPr>
          <p:cNvPr id="4108" name="Rectangle 5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4109" name="Rectangle 53"/>
          <p:cNvSpPr>
            <a:spLocks noChangeArrowheads="1"/>
          </p:cNvSpPr>
          <p:nvPr/>
        </p:nvSpPr>
        <p:spPr bwMode="auto">
          <a:xfrm>
            <a:off x="449263" y="581025"/>
            <a:ext cx="247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CL" sz="900">
                <a:latin typeface="Arial" charset="0"/>
                <a:ea typeface="Times New Roman" pitchFamily="18" charset="0"/>
                <a:cs typeface="Arial" charset="0"/>
              </a:rPr>
              <a:t>, </a:t>
            </a:r>
            <a:endParaRPr lang="es-CL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4110" name="Text Box 4"/>
          <p:cNvSpPr txBox="1">
            <a:spLocks noChangeArrowheads="1"/>
          </p:cNvSpPr>
          <p:nvPr/>
        </p:nvSpPr>
        <p:spPr bwMode="auto">
          <a:xfrm>
            <a:off x="1042988" y="4508500"/>
            <a:ext cx="73453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600">
                <a:latin typeface="Book Antiqua" pitchFamily="18" charset="0"/>
              </a:rPr>
              <a:t>Por tanto   x=0,   x=-3   y   x=+3.  </a:t>
            </a:r>
            <a:endParaRPr lang="es-ES" sz="1600">
              <a:latin typeface="Book Antiqua" pitchFamily="18" charset="0"/>
            </a:endParaRPr>
          </a:p>
        </p:txBody>
      </p:sp>
      <p:sp>
        <p:nvSpPr>
          <p:cNvPr id="4111" name="Text Box 4"/>
          <p:cNvSpPr txBox="1">
            <a:spLocks noChangeArrowheads="1"/>
          </p:cNvSpPr>
          <p:nvPr/>
        </p:nvSpPr>
        <p:spPr bwMode="auto">
          <a:xfrm>
            <a:off x="1042988" y="5084763"/>
            <a:ext cx="73453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600">
                <a:latin typeface="Book Antiqua" pitchFamily="18" charset="0"/>
              </a:rPr>
              <a:t>Analizando  los valores  encontrados,  sólo   x=3  es solución a la ecuación.</a:t>
            </a:r>
            <a:endParaRPr lang="es-ES" sz="1600">
              <a:latin typeface="Book Antiqua" pitchFamily="18" charset="0"/>
            </a:endParaRPr>
          </a:p>
        </p:txBody>
      </p:sp>
      <p:sp>
        <p:nvSpPr>
          <p:cNvPr id="4112" name="Text Box 4"/>
          <p:cNvSpPr txBox="1">
            <a:spLocks noChangeArrowheads="1"/>
          </p:cNvSpPr>
          <p:nvPr/>
        </p:nvSpPr>
        <p:spPr bwMode="auto">
          <a:xfrm>
            <a:off x="611188" y="765175"/>
            <a:ext cx="7345362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 startAt="7"/>
              <a:tabLst>
                <a:tab pos="361950" algn="l"/>
              </a:tabLst>
            </a:pPr>
            <a:r>
              <a:rPr lang="es-ES_tradnl" sz="1400" b="1">
                <a:latin typeface="Book Antiqua" pitchFamily="18" charset="0"/>
              </a:rPr>
              <a:t>Resolver la ecuación:</a:t>
            </a:r>
          </a:p>
          <a:p>
            <a:pPr marL="342900" indent="-342900">
              <a:spcBef>
                <a:spcPct val="50000"/>
              </a:spcBef>
              <a:tabLst>
                <a:tab pos="361950" algn="l"/>
              </a:tabLst>
            </a:pPr>
            <a:r>
              <a:rPr lang="es-ES" sz="1400" b="1">
                <a:latin typeface="Book Antiqua" pitchFamily="18" charset="0"/>
              </a:rPr>
              <a:t>	Desarrollo: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539750" y="681038"/>
            <a:ext cx="79200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 startAt="8"/>
              <a:defRPr/>
            </a:pPr>
            <a:r>
              <a:rPr lang="es-CL" sz="1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es-CL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esuelva el sistema no lineal</a:t>
            </a:r>
          </a:p>
          <a:p>
            <a:pPr marL="342900" indent="-342900">
              <a:defRPr/>
            </a:pPr>
            <a:endParaRPr lang="es-CL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indent="-342900">
              <a:defRPr/>
            </a:pPr>
            <a:r>
              <a:rPr lang="es-CL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Solución: </a:t>
            </a:r>
          </a:p>
          <a:p>
            <a:pPr>
              <a:defRPr/>
            </a:pPr>
            <a:r>
              <a:rPr lang="es-CL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lang="es-E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espejando  la variable  y  de  la segunda ecuación en términos de la variable  x, tendremos:</a:t>
            </a:r>
          </a:p>
        </p:txBody>
      </p:sp>
      <p:graphicFrame>
        <p:nvGraphicFramePr>
          <p:cNvPr id="5122" name="Object 1"/>
          <p:cNvGraphicFramePr>
            <a:graphicFrameLocks noChangeAspect="1"/>
          </p:cNvGraphicFramePr>
          <p:nvPr/>
        </p:nvGraphicFramePr>
        <p:xfrm>
          <a:off x="4356100" y="404813"/>
          <a:ext cx="3414713" cy="863600"/>
        </p:xfrm>
        <a:graphic>
          <a:graphicData uri="http://schemas.openxmlformats.org/presentationml/2006/ole">
            <p:oleObj spid="_x0000_s5122" name="Ecuación" r:id="rId3" imgW="1460160" imgH="419040" progId="Equation.3">
              <p:embed/>
            </p:oleObj>
          </a:graphicData>
        </a:graphic>
      </p:graphicFrame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3276600" y="2060575"/>
          <a:ext cx="3119438" cy="649288"/>
        </p:xfrm>
        <a:graphic>
          <a:graphicData uri="http://schemas.openxmlformats.org/presentationml/2006/ole">
            <p:oleObj spid="_x0000_s5123" name="Ecuación" r:id="rId4" imgW="1651000" imgH="419100" progId="Equation.3">
              <p:embed/>
            </p:oleObj>
          </a:graphicData>
        </a:graphic>
      </p:graphicFrame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39750" y="2836863"/>
            <a:ext cx="6192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s-ES" sz="1600">
                <a:latin typeface="Arial" charset="0"/>
                <a:ea typeface="Times New Roman" pitchFamily="18" charset="0"/>
                <a:cs typeface="Arial" charset="0"/>
              </a:rPr>
              <a:t>Sustituyendo   y=3x-2   en la  primera   ecuación, se   obtiene:  </a:t>
            </a:r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5124" name="Object 9"/>
          <p:cNvGraphicFramePr>
            <a:graphicFrameLocks noChangeAspect="1"/>
          </p:cNvGraphicFramePr>
          <p:nvPr/>
        </p:nvGraphicFramePr>
        <p:xfrm>
          <a:off x="1763713" y="3357563"/>
          <a:ext cx="4216400" cy="360362"/>
        </p:xfrm>
        <a:graphic>
          <a:graphicData uri="http://schemas.openxmlformats.org/presentationml/2006/ole">
            <p:oleObj spid="_x0000_s5124" name="Ecuación" r:id="rId5" imgW="2043813" imgH="215806" progId="Equation.3">
              <p:embed/>
            </p:oleObj>
          </a:graphicData>
        </a:graphic>
      </p:graphicFrame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539750" y="3973513"/>
            <a:ext cx="77041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3130550" algn="r"/>
              </a:tabLst>
            </a:pPr>
            <a:r>
              <a:rPr lang="es-ES" sz="1600">
                <a:latin typeface="Arial" charset="0"/>
                <a:ea typeface="Times New Roman" pitchFamily="18" charset="0"/>
                <a:cs typeface="Arial" charset="0"/>
              </a:rPr>
              <a:t>Desarrollando productos, reduciendo términos semejantes y simplificando, se obtiene la ecuación de segundo grado</a:t>
            </a:r>
          </a:p>
        </p:txBody>
      </p:sp>
      <p:sp>
        <p:nvSpPr>
          <p:cNvPr id="5130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5125" name="Object 12"/>
          <p:cNvGraphicFramePr>
            <a:graphicFrameLocks noChangeAspect="1"/>
          </p:cNvGraphicFramePr>
          <p:nvPr/>
        </p:nvGraphicFramePr>
        <p:xfrm>
          <a:off x="4140200" y="4724400"/>
          <a:ext cx="1873250" cy="360363"/>
        </p:xfrm>
        <a:graphic>
          <a:graphicData uri="http://schemas.openxmlformats.org/presentationml/2006/ole">
            <p:oleObj spid="_x0000_s5125" name="Ecuación" r:id="rId6" imgW="787400" imgH="190500" progId="Equation.3">
              <p:embed/>
            </p:oleObj>
          </a:graphicData>
        </a:graphic>
      </p:graphicFrame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611188" y="5254625"/>
            <a:ext cx="78486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s-CL" sz="1600">
                <a:latin typeface="Arial" charset="0"/>
                <a:ea typeface="Times New Roman" pitchFamily="18" charset="0"/>
                <a:cs typeface="Arial" charset="0"/>
              </a:rPr>
              <a:t>Cuyas soluciones son x=1 y x=4. Sustituyendo estos valores en la ecuaci</a:t>
            </a:r>
            <a:r>
              <a:rPr lang="es-CL" sz="1600">
                <a:ea typeface="Times New Roman" pitchFamily="18" charset="0"/>
                <a:cs typeface="Arial" charset="0"/>
              </a:rPr>
              <a:t>ó</a:t>
            </a:r>
            <a:r>
              <a:rPr lang="es-CL" sz="1600">
                <a:latin typeface="Arial" charset="0"/>
                <a:ea typeface="Times New Roman" pitchFamily="18" charset="0"/>
                <a:cs typeface="Arial" charset="0"/>
              </a:rPr>
              <a:t>n y=3x-2  se obtienen los dos valores de y, que nos dan las dos soluciones del sistema dadas por los pares ordenados (1,1) y (4,10)</a:t>
            </a:r>
            <a:endParaRPr lang="es-CL" sz="160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9750" y="692150"/>
            <a:ext cx="7848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defRPr/>
            </a:pPr>
            <a:r>
              <a:rPr lang="es-CL" sz="1600" b="1" dirty="0">
                <a:latin typeface="+mn-lt"/>
                <a:ea typeface="Times New Roman" pitchFamily="18" charset="0"/>
                <a:cs typeface="Arial" charset="0"/>
              </a:rPr>
              <a:t>9.    Determine los valores de x e y del sistema no lineal</a:t>
            </a:r>
          </a:p>
          <a:p>
            <a:pPr marL="342900" indent="-342900">
              <a:defRPr/>
            </a:pPr>
            <a:endParaRPr lang="es-CL" sz="1600" b="1" dirty="0">
              <a:latin typeface="+mn-lt"/>
              <a:ea typeface="Times New Roman" pitchFamily="18" charset="0"/>
              <a:cs typeface="Arial" charset="0"/>
            </a:endParaRPr>
          </a:p>
          <a:p>
            <a:pPr marL="342900" indent="-342900">
              <a:defRPr/>
            </a:pPr>
            <a:r>
              <a:rPr lang="es-CL" sz="1600" b="1" dirty="0">
                <a:latin typeface="+mn-lt"/>
                <a:ea typeface="Times New Roman" pitchFamily="18" charset="0"/>
                <a:cs typeface="Arial" charset="0"/>
              </a:rPr>
              <a:t>Solución: </a:t>
            </a:r>
          </a:p>
          <a:p>
            <a:pPr>
              <a:defRPr/>
            </a:pPr>
            <a:r>
              <a:rPr lang="es-CL" sz="1600" b="1" dirty="0">
                <a:latin typeface="+mn-lt"/>
                <a:ea typeface="Times New Roman" pitchFamily="18" charset="0"/>
                <a:cs typeface="Arial" charset="0"/>
              </a:rPr>
              <a:t>D</a:t>
            </a:r>
            <a:r>
              <a:rPr lang="es-ES" sz="1600" b="1" dirty="0">
                <a:latin typeface="+mn-lt"/>
                <a:ea typeface="Times New Roman" pitchFamily="18" charset="0"/>
                <a:cs typeface="Arial" charset="0"/>
              </a:rPr>
              <a:t>espejando  la variable a de la primera y segunda ecuación en términos de las variables  x e   y,   tendremos:</a:t>
            </a:r>
          </a:p>
        </p:txBody>
      </p:sp>
      <p:sp>
        <p:nvSpPr>
          <p:cNvPr id="23555" name="Rectangle 7"/>
          <p:cNvSpPr>
            <a:spLocks noChangeArrowheads="1"/>
          </p:cNvSpPr>
          <p:nvPr/>
        </p:nvSpPr>
        <p:spPr bwMode="auto">
          <a:xfrm>
            <a:off x="539750" y="2924175"/>
            <a:ext cx="6192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s-ES" sz="1600" b="1" dirty="0">
                <a:latin typeface="+mn-lt"/>
                <a:ea typeface="Times New Roman" pitchFamily="18" charset="0"/>
                <a:cs typeface="Arial" charset="0"/>
              </a:rPr>
              <a:t>Igualándolas entre si , se   obtiene la ecuación:  </a:t>
            </a:r>
          </a:p>
        </p:txBody>
      </p:sp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23557" name="Rectangle 11"/>
          <p:cNvSpPr>
            <a:spLocks noChangeArrowheads="1"/>
          </p:cNvSpPr>
          <p:nvPr/>
        </p:nvSpPr>
        <p:spPr bwMode="auto">
          <a:xfrm>
            <a:off x="539750" y="4076700"/>
            <a:ext cx="79200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3130550" algn="r"/>
              </a:tabLst>
              <a:defRPr/>
            </a:pPr>
            <a:r>
              <a:rPr lang="es-ES" sz="1600" b="1" dirty="0">
                <a:latin typeface="+mn-lt"/>
                <a:ea typeface="Times New Roman" pitchFamily="18" charset="0"/>
                <a:cs typeface="Arial" charset="0"/>
              </a:rPr>
              <a:t>De donde se obtiene la igualdad 3y=2x, pero de la tercera ecuación del sistema tenemos que </a:t>
            </a:r>
            <a:r>
              <a:rPr lang="es-ES" sz="1600" b="1" dirty="0" err="1">
                <a:latin typeface="+mn-lt"/>
                <a:ea typeface="Times New Roman" pitchFamily="18" charset="0"/>
                <a:cs typeface="Arial" charset="0"/>
              </a:rPr>
              <a:t>x+y</a:t>
            </a:r>
            <a:r>
              <a:rPr lang="es-ES" sz="1600" b="1" dirty="0">
                <a:latin typeface="+mn-lt"/>
                <a:ea typeface="Times New Roman" pitchFamily="18" charset="0"/>
                <a:cs typeface="Arial" charset="0"/>
              </a:rPr>
              <a:t>=60, y amplificando esta última igualdad por 2 tendremos que 2x+2y=120, sustituyendo y reduciendo términos semejantes y simplificando, se obtiene que x=36 e y=24, que serán los valores solicitados de x e y.</a:t>
            </a:r>
          </a:p>
        </p:txBody>
      </p:sp>
      <p:sp>
        <p:nvSpPr>
          <p:cNvPr id="615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6443663" y="333375"/>
          <a:ext cx="1492250" cy="1014413"/>
        </p:xfrm>
        <a:graphic>
          <a:graphicData uri="http://schemas.openxmlformats.org/presentationml/2006/ole">
            <p:oleObj spid="_x0000_s6146" name="Ecuación" r:id="rId3" imgW="1015920" imgH="685800" progId="Equation.3">
              <p:embed/>
            </p:oleObj>
          </a:graphicData>
        </a:graphic>
      </p:graphicFrame>
      <p:graphicFrame>
        <p:nvGraphicFramePr>
          <p:cNvPr id="6147" name="Object 10"/>
          <p:cNvGraphicFramePr>
            <a:graphicFrameLocks noChangeAspect="1"/>
          </p:cNvGraphicFramePr>
          <p:nvPr/>
        </p:nvGraphicFramePr>
        <p:xfrm>
          <a:off x="3995738" y="1844675"/>
          <a:ext cx="1489075" cy="504825"/>
        </p:xfrm>
        <a:graphic>
          <a:graphicData uri="http://schemas.openxmlformats.org/presentationml/2006/ole">
            <p:oleObj spid="_x0000_s6147" name="Ecuación" r:id="rId4" imgW="723600" imgH="241200" progId="Equation.3">
              <p:embed/>
            </p:oleObj>
          </a:graphicData>
        </a:graphic>
      </p:graphicFrame>
      <p:graphicFrame>
        <p:nvGraphicFramePr>
          <p:cNvPr id="6148" name="Object 9"/>
          <p:cNvGraphicFramePr>
            <a:graphicFrameLocks noChangeAspect="1"/>
          </p:cNvGraphicFramePr>
          <p:nvPr/>
        </p:nvGraphicFramePr>
        <p:xfrm>
          <a:off x="3995738" y="2349500"/>
          <a:ext cx="1087437" cy="431800"/>
        </p:xfrm>
        <a:graphic>
          <a:graphicData uri="http://schemas.openxmlformats.org/presentationml/2006/ole">
            <p:oleObj spid="_x0000_s6148" name="Ecuación" r:id="rId5" imgW="545760" imgH="215640" progId="Equation.3">
              <p:embed/>
            </p:oleObj>
          </a:graphicData>
        </a:graphic>
      </p:graphicFrame>
      <p:sp>
        <p:nvSpPr>
          <p:cNvPr id="615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58" name="Rectangle 13"/>
          <p:cNvSpPr>
            <a:spLocks noChangeArrowheads="1"/>
          </p:cNvSpPr>
          <p:nvPr/>
        </p:nvSpPr>
        <p:spPr bwMode="auto">
          <a:xfrm>
            <a:off x="2232025" y="1428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CL"/>
          </a:p>
        </p:txBody>
      </p:sp>
      <p:graphicFrame>
        <p:nvGraphicFramePr>
          <p:cNvPr id="6149" name="Object 15"/>
          <p:cNvGraphicFramePr>
            <a:graphicFrameLocks noChangeAspect="1"/>
          </p:cNvGraphicFramePr>
          <p:nvPr/>
        </p:nvGraphicFramePr>
        <p:xfrm>
          <a:off x="3492500" y="3284538"/>
          <a:ext cx="1223963" cy="581025"/>
        </p:xfrm>
        <a:graphic>
          <a:graphicData uri="http://schemas.openxmlformats.org/presentationml/2006/ole">
            <p:oleObj spid="_x0000_s6149" name="Ecuación" r:id="rId6" imgW="545626" imgH="253780" progId="Equation.3">
              <p:embed/>
            </p:oleObj>
          </a:graphicData>
        </a:graphic>
      </p:graphicFrame>
      <p:graphicFrame>
        <p:nvGraphicFramePr>
          <p:cNvPr id="6150" name="Object 14"/>
          <p:cNvGraphicFramePr>
            <a:graphicFrameLocks noChangeAspect="1"/>
          </p:cNvGraphicFramePr>
          <p:nvPr/>
        </p:nvGraphicFramePr>
        <p:xfrm>
          <a:off x="4716463" y="3357563"/>
          <a:ext cx="809625" cy="431800"/>
        </p:xfrm>
        <a:graphic>
          <a:graphicData uri="http://schemas.openxmlformats.org/presentationml/2006/ole">
            <p:oleObj spid="_x0000_s6150" name="Ecuación" r:id="rId7" imgW="431613" imgH="228501" progId="Equation.3">
              <p:embed/>
            </p:oleObj>
          </a:graphicData>
        </a:graphic>
      </p:graphicFrame>
      <p:sp>
        <p:nvSpPr>
          <p:cNvPr id="615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  <p:sp>
        <p:nvSpPr>
          <p:cNvPr id="6160" name="Rectangle 1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1 CuadroTexto"/>
          <p:cNvSpPr txBox="1">
            <a:spLocks noChangeArrowheads="1"/>
          </p:cNvSpPr>
          <p:nvPr/>
        </p:nvSpPr>
        <p:spPr bwMode="auto">
          <a:xfrm flipH="1">
            <a:off x="1619250" y="836613"/>
            <a:ext cx="63579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3200"/>
              <a:t>Resolución de ejercicios de álgebra</a:t>
            </a:r>
            <a:endParaRPr lang="es-ES" sz="3200"/>
          </a:p>
        </p:txBody>
      </p:sp>
      <p:grpSp>
        <p:nvGrpSpPr>
          <p:cNvPr id="7175" name="10 Grupo"/>
          <p:cNvGrpSpPr>
            <a:grpSpLocks/>
          </p:cNvGrpSpPr>
          <p:nvPr/>
        </p:nvGrpSpPr>
        <p:grpSpPr bwMode="auto">
          <a:xfrm>
            <a:off x="900113" y="4652963"/>
            <a:ext cx="5405437" cy="1206500"/>
            <a:chOff x="971550" y="4508500"/>
            <a:chExt cx="5405418" cy="1206511"/>
          </a:xfrm>
        </p:grpSpPr>
        <p:sp>
          <p:nvSpPr>
            <p:cNvPr id="7181" name="Text Box 15"/>
            <p:cNvSpPr txBox="1">
              <a:spLocks noChangeArrowheads="1"/>
            </p:cNvSpPr>
            <p:nvPr/>
          </p:nvSpPr>
          <p:spPr bwMode="auto">
            <a:xfrm>
              <a:off x="971550" y="4508500"/>
              <a:ext cx="4269102" cy="36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3).-  Resolver la ecuación para la variable x:</a:t>
              </a:r>
              <a:endParaRPr lang="es-ES"/>
            </a:p>
          </p:txBody>
        </p:sp>
        <p:graphicFrame>
          <p:nvGraphicFramePr>
            <p:cNvPr id="7173" name="Object 17"/>
            <p:cNvGraphicFramePr>
              <a:graphicFrameLocks noChangeAspect="1"/>
            </p:cNvGraphicFramePr>
            <p:nvPr/>
          </p:nvGraphicFramePr>
          <p:xfrm>
            <a:off x="2006596" y="5054605"/>
            <a:ext cx="4370372" cy="660406"/>
          </p:xfrm>
          <a:graphic>
            <a:graphicData uri="http://schemas.openxmlformats.org/presentationml/2006/ole">
              <p:oleObj spid="_x0000_s7173" name="Ecuación" r:id="rId3" imgW="3390840" imgH="457200" progId="Equation.3">
                <p:embed/>
              </p:oleObj>
            </a:graphicData>
          </a:graphic>
        </p:graphicFrame>
      </p:grpSp>
      <p:grpSp>
        <p:nvGrpSpPr>
          <p:cNvPr id="7176" name="12 Grupo"/>
          <p:cNvGrpSpPr>
            <a:grpSpLocks/>
          </p:cNvGrpSpPr>
          <p:nvPr/>
        </p:nvGrpSpPr>
        <p:grpSpPr bwMode="auto">
          <a:xfrm>
            <a:off x="971550" y="1557338"/>
            <a:ext cx="5994400" cy="1298575"/>
            <a:chOff x="971550" y="2128838"/>
            <a:chExt cx="5994262" cy="1298811"/>
          </a:xfrm>
        </p:grpSpPr>
        <p:sp>
          <p:nvSpPr>
            <p:cNvPr id="7180" name="3 CuadroTexto"/>
            <p:cNvSpPr txBox="1">
              <a:spLocks noChangeArrowheads="1"/>
            </p:cNvSpPr>
            <p:nvPr/>
          </p:nvSpPr>
          <p:spPr bwMode="auto">
            <a:xfrm>
              <a:off x="971550" y="2128838"/>
              <a:ext cx="5994262" cy="366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1).-  Se pide resolver la ecuación , indicando restricciones :       </a:t>
              </a:r>
              <a:endParaRPr lang="es-ES"/>
            </a:p>
          </p:txBody>
        </p:sp>
        <p:graphicFrame>
          <p:nvGraphicFramePr>
            <p:cNvPr id="7172" name="Object 11"/>
            <p:cNvGraphicFramePr>
              <a:graphicFrameLocks noChangeAspect="1"/>
            </p:cNvGraphicFramePr>
            <p:nvPr/>
          </p:nvGraphicFramePr>
          <p:xfrm>
            <a:off x="2267694" y="2560882"/>
            <a:ext cx="1416050" cy="866767"/>
          </p:xfrm>
          <a:graphic>
            <a:graphicData uri="http://schemas.openxmlformats.org/presentationml/2006/ole">
              <p:oleObj spid="_x0000_s7172" name="Ecuación" r:id="rId4" imgW="990360" imgH="609480" progId="Equation.3">
                <p:embed/>
              </p:oleObj>
            </a:graphicData>
          </a:graphic>
        </p:graphicFrame>
      </p:grpSp>
      <p:grpSp>
        <p:nvGrpSpPr>
          <p:cNvPr id="7177" name="11 Grupo"/>
          <p:cNvGrpSpPr>
            <a:grpSpLocks/>
          </p:cNvGrpSpPr>
          <p:nvPr/>
        </p:nvGrpSpPr>
        <p:grpSpPr bwMode="auto">
          <a:xfrm>
            <a:off x="900113" y="3068638"/>
            <a:ext cx="6573837" cy="1189037"/>
            <a:chOff x="984250" y="3187700"/>
            <a:chExt cx="6573838" cy="1189038"/>
          </a:xfrm>
        </p:grpSpPr>
        <p:sp>
          <p:nvSpPr>
            <p:cNvPr id="7178" name="4 CuadroTexto"/>
            <p:cNvSpPr txBox="1">
              <a:spLocks noChangeArrowheads="1"/>
            </p:cNvSpPr>
            <p:nvPr/>
          </p:nvSpPr>
          <p:spPr bwMode="auto">
            <a:xfrm>
              <a:off x="984250" y="3278188"/>
              <a:ext cx="25019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2).-  Evaluar la expresión</a:t>
              </a:r>
              <a:endParaRPr lang="es-ES"/>
            </a:p>
          </p:txBody>
        </p:sp>
        <p:sp>
          <p:nvSpPr>
            <p:cNvPr id="7179" name="Text Box 10"/>
            <p:cNvSpPr txBox="1">
              <a:spLocks noChangeArrowheads="1"/>
            </p:cNvSpPr>
            <p:nvPr/>
          </p:nvSpPr>
          <p:spPr bwMode="auto">
            <a:xfrm>
              <a:off x="1403350" y="4005263"/>
              <a:ext cx="6350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 para</a:t>
              </a:r>
              <a:endParaRPr lang="es-ES"/>
            </a:p>
          </p:txBody>
        </p:sp>
        <p:graphicFrame>
          <p:nvGraphicFramePr>
            <p:cNvPr id="7170" name="Object 13"/>
            <p:cNvGraphicFramePr>
              <a:graphicFrameLocks noChangeAspect="1"/>
            </p:cNvGraphicFramePr>
            <p:nvPr/>
          </p:nvGraphicFramePr>
          <p:xfrm>
            <a:off x="4133850" y="3187700"/>
            <a:ext cx="3424238" cy="631825"/>
          </p:xfrm>
          <a:graphic>
            <a:graphicData uri="http://schemas.openxmlformats.org/presentationml/2006/ole">
              <p:oleObj spid="_x0000_s7170" name="Ecuación" r:id="rId5" imgW="2323800" imgH="431640" progId="Equation.3">
                <p:embed/>
              </p:oleObj>
            </a:graphicData>
          </a:graphic>
        </p:graphicFrame>
        <p:graphicFrame>
          <p:nvGraphicFramePr>
            <p:cNvPr id="7171" name="Object 15"/>
            <p:cNvGraphicFramePr>
              <a:graphicFrameLocks noChangeAspect="1"/>
            </p:cNvGraphicFramePr>
            <p:nvPr/>
          </p:nvGraphicFramePr>
          <p:xfrm>
            <a:off x="2495550" y="4049713"/>
            <a:ext cx="2503488" cy="327025"/>
          </p:xfrm>
          <a:graphic>
            <a:graphicData uri="http://schemas.openxmlformats.org/presentationml/2006/ole">
              <p:oleObj spid="_x0000_s7171" name="Ecuación" r:id="rId6" imgW="175248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9" name="16 Grupo"/>
          <p:cNvGrpSpPr>
            <a:grpSpLocks/>
          </p:cNvGrpSpPr>
          <p:nvPr/>
        </p:nvGrpSpPr>
        <p:grpSpPr bwMode="auto">
          <a:xfrm>
            <a:off x="1042988" y="765175"/>
            <a:ext cx="4260850" cy="1703388"/>
            <a:chOff x="971550" y="981075"/>
            <a:chExt cx="4260850" cy="1703735"/>
          </a:xfrm>
        </p:grpSpPr>
        <p:sp>
          <p:nvSpPr>
            <p:cNvPr id="8208" name="Text Box 2"/>
            <p:cNvSpPr txBox="1">
              <a:spLocks noChangeArrowheads="1"/>
            </p:cNvSpPr>
            <p:nvPr/>
          </p:nvSpPr>
          <p:spPr bwMode="auto">
            <a:xfrm>
              <a:off x="971550" y="981075"/>
              <a:ext cx="4260850" cy="366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4).-  Reducir a fracción decimal la expresión</a:t>
              </a:r>
              <a:endParaRPr lang="es-ES"/>
            </a:p>
          </p:txBody>
        </p:sp>
        <p:sp>
          <p:nvSpPr>
            <p:cNvPr id="8209" name="Text Box 4"/>
            <p:cNvSpPr txBox="1">
              <a:spLocks noChangeArrowheads="1"/>
            </p:cNvSpPr>
            <p:nvPr/>
          </p:nvSpPr>
          <p:spPr bwMode="auto">
            <a:xfrm>
              <a:off x="4500562" y="1857554"/>
              <a:ext cx="184150" cy="366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s-CL"/>
            </a:p>
          </p:txBody>
        </p:sp>
        <p:graphicFrame>
          <p:nvGraphicFramePr>
            <p:cNvPr id="8198" name="Object 16"/>
            <p:cNvGraphicFramePr>
              <a:graphicFrameLocks noChangeAspect="1"/>
            </p:cNvGraphicFramePr>
            <p:nvPr/>
          </p:nvGraphicFramePr>
          <p:xfrm>
            <a:off x="1261442" y="1484660"/>
            <a:ext cx="3233738" cy="1200150"/>
          </p:xfrm>
          <a:graphic>
            <a:graphicData uri="http://schemas.openxmlformats.org/presentationml/2006/ole">
              <p:oleObj spid="_x0000_s8198" name="Ecuación" r:id="rId3" imgW="2082600" imgH="863280" progId="Equation.3">
                <p:embed/>
              </p:oleObj>
            </a:graphicData>
          </a:graphic>
        </p:graphicFrame>
      </p:grpSp>
      <p:grpSp>
        <p:nvGrpSpPr>
          <p:cNvPr id="8200" name="Group 19"/>
          <p:cNvGrpSpPr>
            <a:grpSpLocks/>
          </p:cNvGrpSpPr>
          <p:nvPr/>
        </p:nvGrpSpPr>
        <p:grpSpPr bwMode="auto">
          <a:xfrm>
            <a:off x="971550" y="2781300"/>
            <a:ext cx="5054600" cy="1524000"/>
            <a:chOff x="612" y="2076"/>
            <a:chExt cx="689" cy="662"/>
          </a:xfrm>
        </p:grpSpPr>
        <p:sp>
          <p:nvSpPr>
            <p:cNvPr id="8206" name="Text Box 5"/>
            <p:cNvSpPr txBox="1">
              <a:spLocks noChangeArrowheads="1"/>
            </p:cNvSpPr>
            <p:nvPr/>
          </p:nvSpPr>
          <p:spPr bwMode="auto">
            <a:xfrm>
              <a:off x="612" y="2076"/>
              <a:ext cx="689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s-CL"/>
            </a:p>
            <a:p>
              <a:r>
                <a:rPr lang="es-CL"/>
                <a:t>5).-  Calcular el valor de  </a:t>
              </a:r>
              <a:endParaRPr lang="es-ES"/>
            </a:p>
          </p:txBody>
        </p:sp>
        <p:sp>
          <p:nvSpPr>
            <p:cNvPr id="8207" name="Text Box 8"/>
            <p:cNvSpPr txBox="1">
              <a:spLocks noChangeArrowheads="1"/>
            </p:cNvSpPr>
            <p:nvPr/>
          </p:nvSpPr>
          <p:spPr bwMode="auto">
            <a:xfrm>
              <a:off x="681" y="2576"/>
              <a:ext cx="282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para  a = </a:t>
              </a:r>
              <a:endParaRPr lang="es-ES"/>
            </a:p>
          </p:txBody>
        </p:sp>
        <p:graphicFrame>
          <p:nvGraphicFramePr>
            <p:cNvPr id="8197" name="Object 9"/>
            <p:cNvGraphicFramePr>
              <a:graphicFrameLocks noChangeAspect="1"/>
            </p:cNvGraphicFramePr>
            <p:nvPr/>
          </p:nvGraphicFramePr>
          <p:xfrm>
            <a:off x="808" y="2576"/>
            <a:ext cx="137" cy="162"/>
          </p:xfrm>
          <a:graphic>
            <a:graphicData uri="http://schemas.openxmlformats.org/presentationml/2006/ole">
              <p:oleObj spid="_x0000_s8197" name="Ecuación" r:id="rId4" imgW="609480" imgH="241200" progId="Equation.3">
                <p:embed/>
              </p:oleObj>
            </a:graphicData>
          </a:graphic>
        </p:graphicFrame>
      </p:grpSp>
      <p:grpSp>
        <p:nvGrpSpPr>
          <p:cNvPr id="8201" name="14 Grupo"/>
          <p:cNvGrpSpPr>
            <a:grpSpLocks/>
          </p:cNvGrpSpPr>
          <p:nvPr/>
        </p:nvGrpSpPr>
        <p:grpSpPr bwMode="auto">
          <a:xfrm>
            <a:off x="949325" y="5000625"/>
            <a:ext cx="6646863" cy="1016000"/>
            <a:chOff x="949325" y="4770454"/>
            <a:chExt cx="6646863" cy="1016000"/>
          </a:xfrm>
        </p:grpSpPr>
        <p:grpSp>
          <p:nvGrpSpPr>
            <p:cNvPr id="8202" name="13 Grupo"/>
            <p:cNvGrpSpPr>
              <a:grpSpLocks/>
            </p:cNvGrpSpPr>
            <p:nvPr/>
          </p:nvGrpSpPr>
          <p:grpSpPr bwMode="auto">
            <a:xfrm>
              <a:off x="949325" y="4770454"/>
              <a:ext cx="6646863" cy="1016000"/>
              <a:chOff x="949325" y="4508500"/>
              <a:chExt cx="6646863" cy="1016000"/>
            </a:xfrm>
          </p:grpSpPr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949325" y="4581525"/>
                <a:ext cx="13144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s-CL"/>
                  <a:t>6).-  Siendo </a:t>
                </a:r>
                <a:endParaRPr lang="es-ES"/>
              </a:p>
            </p:txBody>
          </p:sp>
          <p:sp>
            <p:nvSpPr>
              <p:cNvPr id="8204" name="Text Box 14"/>
              <p:cNvSpPr txBox="1">
                <a:spLocks noChangeArrowheads="1"/>
              </p:cNvSpPr>
              <p:nvPr/>
            </p:nvSpPr>
            <p:spPr bwMode="auto">
              <a:xfrm>
                <a:off x="3492500" y="4581525"/>
                <a:ext cx="4103688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CL"/>
                  <a:t>se pide expresar		           en </a:t>
                </a:r>
                <a:endParaRPr lang="es-ES"/>
              </a:p>
            </p:txBody>
          </p:sp>
          <p:sp>
            <p:nvSpPr>
              <p:cNvPr id="8205" name="Text Box 15"/>
              <p:cNvSpPr txBox="1">
                <a:spLocks noChangeArrowheads="1"/>
              </p:cNvSpPr>
              <p:nvPr/>
            </p:nvSpPr>
            <p:spPr bwMode="auto">
              <a:xfrm>
                <a:off x="1476375" y="5157788"/>
                <a:ext cx="1384300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s-CL"/>
                  <a:t>función de y.</a:t>
                </a:r>
                <a:endParaRPr lang="es-ES"/>
              </a:p>
            </p:txBody>
          </p:sp>
          <p:graphicFrame>
            <p:nvGraphicFramePr>
              <p:cNvPr id="8196" name="Object 12"/>
              <p:cNvGraphicFramePr>
                <a:graphicFrameLocks noChangeAspect="1"/>
              </p:cNvGraphicFramePr>
              <p:nvPr/>
            </p:nvGraphicFramePr>
            <p:xfrm>
              <a:off x="2397125" y="4508500"/>
              <a:ext cx="893763" cy="647700"/>
            </p:xfrm>
            <a:graphic>
              <a:graphicData uri="http://schemas.openxmlformats.org/presentationml/2006/ole">
                <p:oleObj spid="_x0000_s8196" name="Ecuación" r:id="rId5" imgW="596880" imgH="431640" progId="Equation.3">
                  <p:embed/>
                </p:oleObj>
              </a:graphicData>
            </a:graphic>
          </p:graphicFrame>
        </p:grpSp>
        <p:graphicFrame>
          <p:nvGraphicFramePr>
            <p:cNvPr id="8195" name="Object 3"/>
            <p:cNvGraphicFramePr>
              <a:graphicFrameLocks noChangeAspect="1"/>
            </p:cNvGraphicFramePr>
            <p:nvPr/>
          </p:nvGraphicFramePr>
          <p:xfrm>
            <a:off x="5351463" y="4870467"/>
            <a:ext cx="1236662" cy="344487"/>
          </p:xfrm>
          <a:graphic>
            <a:graphicData uri="http://schemas.openxmlformats.org/presentationml/2006/ole">
              <p:oleObj spid="_x0000_s8195" name="Ecuación" r:id="rId6" imgW="838080" imgH="203040" progId="Equation.3">
                <p:embed/>
              </p:oleObj>
            </a:graphicData>
          </a:graphic>
        </p:graphicFrame>
      </p:grpSp>
      <p:graphicFrame>
        <p:nvGraphicFramePr>
          <p:cNvPr id="8194" name="Object 20"/>
          <p:cNvGraphicFramePr>
            <a:graphicFrameLocks noChangeAspect="1"/>
          </p:cNvGraphicFramePr>
          <p:nvPr/>
        </p:nvGraphicFramePr>
        <p:xfrm>
          <a:off x="3492500" y="2636838"/>
          <a:ext cx="2519363" cy="1284287"/>
        </p:xfrm>
        <a:graphic>
          <a:graphicData uri="http://schemas.openxmlformats.org/presentationml/2006/ole">
            <p:oleObj spid="_x0000_s8194" name="Equation" r:id="rId7" imgW="1777680" imgH="8380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3" name="Group 20"/>
          <p:cNvGrpSpPr>
            <a:grpSpLocks/>
          </p:cNvGrpSpPr>
          <p:nvPr/>
        </p:nvGrpSpPr>
        <p:grpSpPr bwMode="auto">
          <a:xfrm>
            <a:off x="900113" y="981075"/>
            <a:ext cx="5748337" cy="1008063"/>
            <a:chOff x="567" y="618"/>
            <a:chExt cx="3621" cy="635"/>
          </a:xfrm>
        </p:grpSpPr>
        <p:sp>
          <p:nvSpPr>
            <p:cNvPr id="9231" name="Text Box 4"/>
            <p:cNvSpPr txBox="1">
              <a:spLocks noChangeArrowheads="1"/>
            </p:cNvSpPr>
            <p:nvPr/>
          </p:nvSpPr>
          <p:spPr bwMode="auto">
            <a:xfrm>
              <a:off x="567" y="659"/>
              <a:ext cx="29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CL"/>
                <a:t>7).-  Verificar que el producto de la fracción</a:t>
              </a:r>
              <a:endParaRPr lang="es-ES"/>
            </a:p>
          </p:txBody>
        </p:sp>
        <p:graphicFrame>
          <p:nvGraphicFramePr>
            <p:cNvPr id="9221" name="Object 5"/>
            <p:cNvGraphicFramePr>
              <a:graphicFrameLocks noChangeAspect="1"/>
            </p:cNvGraphicFramePr>
            <p:nvPr/>
          </p:nvGraphicFramePr>
          <p:xfrm>
            <a:off x="3243" y="618"/>
            <a:ext cx="945" cy="383"/>
          </p:xfrm>
          <a:graphic>
            <a:graphicData uri="http://schemas.openxmlformats.org/presentationml/2006/ole">
              <p:oleObj spid="_x0000_s9221" name="Ecuación" r:id="rId3" imgW="1130040" imgH="457200" progId="Equation.3">
                <p:embed/>
              </p:oleObj>
            </a:graphicData>
          </a:graphic>
        </p:graphicFrame>
        <p:sp>
          <p:nvSpPr>
            <p:cNvPr id="9232" name="Text Box 7"/>
            <p:cNvSpPr txBox="1">
              <a:spLocks noChangeArrowheads="1"/>
            </p:cNvSpPr>
            <p:nvPr/>
          </p:nvSpPr>
          <p:spPr bwMode="auto">
            <a:xfrm>
              <a:off x="884" y="931"/>
              <a:ext cx="9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por la fracción</a:t>
              </a:r>
              <a:endParaRPr lang="es-ES"/>
            </a:p>
          </p:txBody>
        </p:sp>
        <p:graphicFrame>
          <p:nvGraphicFramePr>
            <p:cNvPr id="9222" name="Object 8"/>
            <p:cNvGraphicFramePr>
              <a:graphicFrameLocks noChangeAspect="1"/>
            </p:cNvGraphicFramePr>
            <p:nvPr/>
          </p:nvGraphicFramePr>
          <p:xfrm>
            <a:off x="1927" y="890"/>
            <a:ext cx="291" cy="363"/>
          </p:xfrm>
          <a:graphic>
            <a:graphicData uri="http://schemas.openxmlformats.org/presentationml/2006/ole">
              <p:oleObj spid="_x0000_s9222" name="Ecuación" r:id="rId4" imgW="342751" imgH="431613" progId="Equation.3">
                <p:embed/>
              </p:oleObj>
            </a:graphicData>
          </a:graphic>
        </p:graphicFrame>
        <p:sp>
          <p:nvSpPr>
            <p:cNvPr id="9233" name="Text Box 10"/>
            <p:cNvSpPr txBox="1">
              <a:spLocks noChangeArrowheads="1"/>
            </p:cNvSpPr>
            <p:nvPr/>
          </p:nvSpPr>
          <p:spPr bwMode="auto">
            <a:xfrm>
              <a:off x="2336" y="931"/>
              <a:ext cx="1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es igual a la unidad.</a:t>
              </a:r>
              <a:endParaRPr lang="es-ES"/>
            </a:p>
          </p:txBody>
        </p:sp>
      </p:grpSp>
      <p:grpSp>
        <p:nvGrpSpPr>
          <p:cNvPr id="9224" name="15 Grupo"/>
          <p:cNvGrpSpPr>
            <a:grpSpLocks/>
          </p:cNvGrpSpPr>
          <p:nvPr/>
        </p:nvGrpSpPr>
        <p:grpSpPr bwMode="auto">
          <a:xfrm>
            <a:off x="900113" y="2424113"/>
            <a:ext cx="7704137" cy="860425"/>
            <a:chOff x="900113" y="2276475"/>
            <a:chExt cx="7704137" cy="860425"/>
          </a:xfrm>
        </p:grpSpPr>
        <p:sp>
          <p:nvSpPr>
            <p:cNvPr id="9230" name="Text Box 11"/>
            <p:cNvSpPr txBox="1">
              <a:spLocks noChangeArrowheads="1"/>
            </p:cNvSpPr>
            <p:nvPr/>
          </p:nvSpPr>
          <p:spPr bwMode="auto">
            <a:xfrm>
              <a:off x="900113" y="2276475"/>
              <a:ext cx="7704137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s-CL"/>
                <a:t>8).-  Establecido que  (e + 1) : (e – 1) = u, se pide expresar  e  en función </a:t>
              </a:r>
            </a:p>
            <a:p>
              <a:pPr>
                <a:lnSpc>
                  <a:spcPct val="140000"/>
                </a:lnSpc>
              </a:pPr>
              <a:r>
                <a:rPr lang="es-CL"/>
                <a:t>        de u.  Asimismo el valor		en función de u. </a:t>
              </a:r>
              <a:endParaRPr lang="es-ES"/>
            </a:p>
          </p:txBody>
        </p:sp>
        <p:graphicFrame>
          <p:nvGraphicFramePr>
            <p:cNvPr id="9220" name="Object 14"/>
            <p:cNvGraphicFramePr>
              <a:graphicFrameLocks noChangeAspect="1"/>
            </p:cNvGraphicFramePr>
            <p:nvPr/>
          </p:nvGraphicFramePr>
          <p:xfrm>
            <a:off x="3825876" y="2714620"/>
            <a:ext cx="817562" cy="360363"/>
          </p:xfrm>
          <a:graphic>
            <a:graphicData uri="http://schemas.openxmlformats.org/presentationml/2006/ole">
              <p:oleObj spid="_x0000_s9220" name="Ecuación" r:id="rId5" imgW="457200" imgH="241200" progId="Equation.3">
                <p:embed/>
              </p:oleObj>
            </a:graphicData>
          </a:graphic>
        </p:graphicFrame>
      </p:grpSp>
      <p:grpSp>
        <p:nvGrpSpPr>
          <p:cNvPr id="9225" name="16 Grupo"/>
          <p:cNvGrpSpPr>
            <a:grpSpLocks/>
          </p:cNvGrpSpPr>
          <p:nvPr/>
        </p:nvGrpSpPr>
        <p:grpSpPr bwMode="auto">
          <a:xfrm>
            <a:off x="900113" y="3552825"/>
            <a:ext cx="7775575" cy="1171575"/>
            <a:chOff x="900113" y="3227388"/>
            <a:chExt cx="7775575" cy="1171575"/>
          </a:xfrm>
        </p:grpSpPr>
        <p:sp>
          <p:nvSpPr>
            <p:cNvPr id="9228" name="Text Box 17"/>
            <p:cNvSpPr txBox="1">
              <a:spLocks noChangeArrowheads="1"/>
            </p:cNvSpPr>
            <p:nvPr/>
          </p:nvSpPr>
          <p:spPr bwMode="auto">
            <a:xfrm>
              <a:off x="900113" y="3500438"/>
              <a:ext cx="777557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CL"/>
                <a:t>9).-  ¿Qué valor debe tener  x  en la expresión	          para que el valor</a:t>
              </a:r>
              <a:endParaRPr lang="es-ES"/>
            </a:p>
          </p:txBody>
        </p:sp>
        <p:graphicFrame>
          <p:nvGraphicFramePr>
            <p:cNvPr id="9219" name="Object 18"/>
            <p:cNvGraphicFramePr>
              <a:graphicFrameLocks noChangeAspect="1"/>
            </p:cNvGraphicFramePr>
            <p:nvPr/>
          </p:nvGraphicFramePr>
          <p:xfrm>
            <a:off x="5295901" y="3227388"/>
            <a:ext cx="765175" cy="739775"/>
          </p:xfrm>
          <a:graphic>
            <a:graphicData uri="http://schemas.openxmlformats.org/presentationml/2006/ole">
              <p:oleObj spid="_x0000_s9219" name="Ecuación" r:id="rId6" imgW="469800" imgH="457200" progId="Equation.3">
                <p:embed/>
              </p:oleObj>
            </a:graphicData>
          </a:graphic>
        </p:graphicFrame>
        <p:sp>
          <p:nvSpPr>
            <p:cNvPr id="9229" name="Text Box 21"/>
            <p:cNvSpPr txBox="1">
              <a:spLocks noChangeArrowheads="1"/>
            </p:cNvSpPr>
            <p:nvPr/>
          </p:nvSpPr>
          <p:spPr bwMode="auto">
            <a:xfrm>
              <a:off x="1357313" y="4032251"/>
              <a:ext cx="14859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de ella sea -7?</a:t>
              </a:r>
              <a:endParaRPr lang="es-ES"/>
            </a:p>
          </p:txBody>
        </p:sp>
      </p:grpSp>
      <p:grpSp>
        <p:nvGrpSpPr>
          <p:cNvPr id="9226" name="17 Grupo"/>
          <p:cNvGrpSpPr>
            <a:grpSpLocks/>
          </p:cNvGrpSpPr>
          <p:nvPr/>
        </p:nvGrpSpPr>
        <p:grpSpPr bwMode="auto">
          <a:xfrm>
            <a:off x="757238" y="5141913"/>
            <a:ext cx="5273675" cy="592137"/>
            <a:chOff x="757238" y="4572000"/>
            <a:chExt cx="5273666" cy="592138"/>
          </a:xfrm>
        </p:grpSpPr>
        <p:sp>
          <p:nvSpPr>
            <p:cNvPr id="9227" name="Text Box 22"/>
            <p:cNvSpPr txBox="1">
              <a:spLocks noChangeArrowheads="1"/>
            </p:cNvSpPr>
            <p:nvPr/>
          </p:nvSpPr>
          <p:spPr bwMode="auto">
            <a:xfrm>
              <a:off x="757238" y="4652963"/>
              <a:ext cx="29511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CL"/>
                <a:t>10).-  Resolver la ecuación</a:t>
              </a:r>
              <a:endParaRPr lang="es-ES"/>
            </a:p>
          </p:txBody>
        </p:sp>
        <p:graphicFrame>
          <p:nvGraphicFramePr>
            <p:cNvPr id="9218" name="Object 23"/>
            <p:cNvGraphicFramePr>
              <a:graphicFrameLocks noChangeAspect="1"/>
            </p:cNvGraphicFramePr>
            <p:nvPr/>
          </p:nvGraphicFramePr>
          <p:xfrm>
            <a:off x="3428992" y="4572000"/>
            <a:ext cx="2601912" cy="592138"/>
          </p:xfrm>
          <a:graphic>
            <a:graphicData uri="http://schemas.openxmlformats.org/presentationml/2006/ole">
              <p:oleObj spid="_x0000_s9218" name="Ecuación" r:id="rId7" imgW="1879560" imgH="431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6" name="12 Grupo"/>
          <p:cNvGrpSpPr>
            <a:grpSpLocks/>
          </p:cNvGrpSpPr>
          <p:nvPr/>
        </p:nvGrpSpPr>
        <p:grpSpPr bwMode="auto">
          <a:xfrm>
            <a:off x="900113" y="981075"/>
            <a:ext cx="6921500" cy="368300"/>
            <a:chOff x="900113" y="981075"/>
            <a:chExt cx="6921493" cy="368283"/>
          </a:xfrm>
        </p:grpSpPr>
        <p:sp>
          <p:nvSpPr>
            <p:cNvPr id="10253" name="Text Box 4"/>
            <p:cNvSpPr txBox="1">
              <a:spLocks noChangeArrowheads="1"/>
            </p:cNvSpPr>
            <p:nvPr/>
          </p:nvSpPr>
          <p:spPr bwMode="auto">
            <a:xfrm>
              <a:off x="900113" y="981075"/>
              <a:ext cx="2641597" cy="366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11).-  Resolver la ecuación</a:t>
              </a:r>
              <a:endParaRPr lang="es-ES"/>
            </a:p>
          </p:txBody>
        </p:sp>
        <p:graphicFrame>
          <p:nvGraphicFramePr>
            <p:cNvPr id="10245" name="Object 8"/>
            <p:cNvGraphicFramePr>
              <a:graphicFrameLocks noChangeAspect="1"/>
            </p:cNvGraphicFramePr>
            <p:nvPr/>
          </p:nvGraphicFramePr>
          <p:xfrm>
            <a:off x="3571868" y="1000108"/>
            <a:ext cx="4249738" cy="349250"/>
          </p:xfrm>
          <a:graphic>
            <a:graphicData uri="http://schemas.openxmlformats.org/presentationml/2006/ole">
              <p:oleObj spid="_x0000_s10245" name="Ecuación" r:id="rId3" imgW="3416300" imgH="241300" progId="Equation.3">
                <p:embed/>
              </p:oleObj>
            </a:graphicData>
          </a:graphic>
        </p:graphicFrame>
      </p:grpSp>
      <p:grpSp>
        <p:nvGrpSpPr>
          <p:cNvPr id="10247" name="11 Grupo"/>
          <p:cNvGrpSpPr>
            <a:grpSpLocks/>
          </p:cNvGrpSpPr>
          <p:nvPr/>
        </p:nvGrpSpPr>
        <p:grpSpPr bwMode="auto">
          <a:xfrm>
            <a:off x="923925" y="1844675"/>
            <a:ext cx="4935538" cy="1155700"/>
            <a:chOff x="923925" y="1844675"/>
            <a:chExt cx="4935538" cy="1155697"/>
          </a:xfrm>
        </p:grpSpPr>
        <p:sp>
          <p:nvSpPr>
            <p:cNvPr id="10252" name="Text Box 10"/>
            <p:cNvSpPr txBox="1">
              <a:spLocks noChangeArrowheads="1"/>
            </p:cNvSpPr>
            <p:nvPr/>
          </p:nvSpPr>
          <p:spPr bwMode="auto">
            <a:xfrm>
              <a:off x="923925" y="1844675"/>
              <a:ext cx="49355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12).-  Si  x = 5, calcular  a  en la siguiente ecuación:</a:t>
              </a:r>
              <a:endParaRPr lang="es-ES"/>
            </a:p>
          </p:txBody>
        </p:sp>
        <p:graphicFrame>
          <p:nvGraphicFramePr>
            <p:cNvPr id="10244" name="Object 14"/>
            <p:cNvGraphicFramePr>
              <a:graphicFrameLocks noChangeAspect="1"/>
            </p:cNvGraphicFramePr>
            <p:nvPr/>
          </p:nvGraphicFramePr>
          <p:xfrm>
            <a:off x="1500166" y="2349500"/>
            <a:ext cx="2420320" cy="650872"/>
          </p:xfrm>
          <a:graphic>
            <a:graphicData uri="http://schemas.openxmlformats.org/presentationml/2006/ole">
              <p:oleObj spid="_x0000_s10244" name="Ecuación" r:id="rId4" imgW="1485900" imgH="431800" progId="Equation.3">
                <p:embed/>
              </p:oleObj>
            </a:graphicData>
          </a:graphic>
        </p:graphicFrame>
      </p:grpSp>
      <p:grpSp>
        <p:nvGrpSpPr>
          <p:cNvPr id="10248" name="10 Grupo"/>
          <p:cNvGrpSpPr>
            <a:grpSpLocks/>
          </p:cNvGrpSpPr>
          <p:nvPr/>
        </p:nvGrpSpPr>
        <p:grpSpPr bwMode="auto">
          <a:xfrm>
            <a:off x="971550" y="3292475"/>
            <a:ext cx="3984625" cy="1279525"/>
            <a:chOff x="971550" y="3141663"/>
            <a:chExt cx="3984604" cy="1279525"/>
          </a:xfrm>
        </p:grpSpPr>
        <p:sp>
          <p:nvSpPr>
            <p:cNvPr id="10251" name="Text Box 16"/>
            <p:cNvSpPr txBox="1">
              <a:spLocks noChangeArrowheads="1"/>
            </p:cNvSpPr>
            <p:nvPr/>
          </p:nvSpPr>
          <p:spPr bwMode="auto">
            <a:xfrm>
              <a:off x="971550" y="3141663"/>
              <a:ext cx="3663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13).-  Reducir a su forma más sencilla</a:t>
              </a:r>
              <a:endParaRPr lang="es-ES"/>
            </a:p>
          </p:txBody>
        </p:sp>
        <p:graphicFrame>
          <p:nvGraphicFramePr>
            <p:cNvPr id="10243" name="Object 17"/>
            <p:cNvGraphicFramePr>
              <a:graphicFrameLocks noChangeAspect="1"/>
            </p:cNvGraphicFramePr>
            <p:nvPr/>
          </p:nvGraphicFramePr>
          <p:xfrm>
            <a:off x="1571604" y="3716338"/>
            <a:ext cx="3384550" cy="704850"/>
          </p:xfrm>
          <a:graphic>
            <a:graphicData uri="http://schemas.openxmlformats.org/presentationml/2006/ole">
              <p:oleObj spid="_x0000_s10243" name="Ecuación" r:id="rId5" imgW="2514600" imgH="520700" progId="Equation.3">
                <p:embed/>
              </p:oleObj>
            </a:graphicData>
          </a:graphic>
        </p:graphicFrame>
      </p:grpSp>
      <p:grpSp>
        <p:nvGrpSpPr>
          <p:cNvPr id="10249" name="9 Grupo"/>
          <p:cNvGrpSpPr>
            <a:grpSpLocks/>
          </p:cNvGrpSpPr>
          <p:nvPr/>
        </p:nvGrpSpPr>
        <p:grpSpPr bwMode="auto">
          <a:xfrm>
            <a:off x="971550" y="5070475"/>
            <a:ext cx="5967413" cy="1073150"/>
            <a:chOff x="971550" y="4581525"/>
            <a:chExt cx="5967392" cy="1073150"/>
          </a:xfrm>
        </p:grpSpPr>
        <p:sp>
          <p:nvSpPr>
            <p:cNvPr id="10250" name="Text Box 19"/>
            <p:cNvSpPr txBox="1">
              <a:spLocks noChangeArrowheads="1"/>
            </p:cNvSpPr>
            <p:nvPr/>
          </p:nvSpPr>
          <p:spPr bwMode="auto">
            <a:xfrm>
              <a:off x="971550" y="4581525"/>
              <a:ext cx="34543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14).-  Calcular el valor numérico de</a:t>
              </a:r>
              <a:endParaRPr lang="es-ES"/>
            </a:p>
          </p:txBody>
        </p:sp>
        <p:graphicFrame>
          <p:nvGraphicFramePr>
            <p:cNvPr id="10242" name="Object 20"/>
            <p:cNvGraphicFramePr>
              <a:graphicFrameLocks noChangeAspect="1"/>
            </p:cNvGraphicFramePr>
            <p:nvPr/>
          </p:nvGraphicFramePr>
          <p:xfrm>
            <a:off x="1571604" y="4941888"/>
            <a:ext cx="5367338" cy="712787"/>
          </p:xfrm>
          <a:graphic>
            <a:graphicData uri="http://schemas.openxmlformats.org/presentationml/2006/ole">
              <p:oleObj spid="_x0000_s10242" name="Ecuación" r:id="rId6" imgW="3797280" imgH="5079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1" name="11 Grupo"/>
          <p:cNvGrpSpPr>
            <a:grpSpLocks/>
          </p:cNvGrpSpPr>
          <p:nvPr/>
        </p:nvGrpSpPr>
        <p:grpSpPr bwMode="auto">
          <a:xfrm>
            <a:off x="912813" y="857250"/>
            <a:ext cx="4522787" cy="630238"/>
            <a:chOff x="912813" y="908050"/>
            <a:chExt cx="4522787" cy="630238"/>
          </a:xfrm>
        </p:grpSpPr>
        <p:sp>
          <p:nvSpPr>
            <p:cNvPr id="11279" name="Text Box 4"/>
            <p:cNvSpPr txBox="1">
              <a:spLocks noChangeArrowheads="1"/>
            </p:cNvSpPr>
            <p:nvPr/>
          </p:nvSpPr>
          <p:spPr bwMode="auto">
            <a:xfrm>
              <a:off x="912813" y="1046163"/>
              <a:ext cx="34988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15).-  Racionalizar el dominador de:</a:t>
              </a:r>
              <a:endParaRPr lang="es-ES"/>
            </a:p>
          </p:txBody>
        </p:sp>
        <p:graphicFrame>
          <p:nvGraphicFramePr>
            <p:cNvPr id="11270" name="Object 5"/>
            <p:cNvGraphicFramePr>
              <a:graphicFrameLocks noChangeAspect="1"/>
            </p:cNvGraphicFramePr>
            <p:nvPr/>
          </p:nvGraphicFramePr>
          <p:xfrm>
            <a:off x="4787900" y="908050"/>
            <a:ext cx="647700" cy="630238"/>
          </p:xfrm>
          <a:graphic>
            <a:graphicData uri="http://schemas.openxmlformats.org/presentationml/2006/ole">
              <p:oleObj spid="_x0000_s11270" name="Ecuación" r:id="rId3" imgW="444307" imgH="482391" progId="Equation.3">
                <p:embed/>
              </p:oleObj>
            </a:graphicData>
          </a:graphic>
        </p:graphicFrame>
      </p:grpSp>
      <p:grpSp>
        <p:nvGrpSpPr>
          <p:cNvPr id="11272" name="Group 17"/>
          <p:cNvGrpSpPr>
            <a:grpSpLocks/>
          </p:cNvGrpSpPr>
          <p:nvPr/>
        </p:nvGrpSpPr>
        <p:grpSpPr bwMode="auto">
          <a:xfrm>
            <a:off x="900113" y="1873250"/>
            <a:ext cx="6840537" cy="1419225"/>
            <a:chOff x="567" y="1180"/>
            <a:chExt cx="4309" cy="894"/>
          </a:xfrm>
        </p:grpSpPr>
        <p:sp>
          <p:nvSpPr>
            <p:cNvPr id="11277" name="Text Box 7"/>
            <p:cNvSpPr txBox="1">
              <a:spLocks noChangeArrowheads="1"/>
            </p:cNvSpPr>
            <p:nvPr/>
          </p:nvSpPr>
          <p:spPr bwMode="auto">
            <a:xfrm>
              <a:off x="567" y="1180"/>
              <a:ext cx="29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CL"/>
                <a:t>16).-  Calcular el valor numérico de:</a:t>
              </a:r>
              <a:endParaRPr lang="es-ES"/>
            </a:p>
          </p:txBody>
        </p:sp>
        <p:graphicFrame>
          <p:nvGraphicFramePr>
            <p:cNvPr id="11268" name="Object 8"/>
            <p:cNvGraphicFramePr>
              <a:graphicFrameLocks noChangeAspect="1"/>
            </p:cNvGraphicFramePr>
            <p:nvPr/>
          </p:nvGraphicFramePr>
          <p:xfrm>
            <a:off x="1215" y="1446"/>
            <a:ext cx="2556" cy="628"/>
          </p:xfrm>
          <a:graphic>
            <a:graphicData uri="http://schemas.openxmlformats.org/presentationml/2006/ole">
              <p:oleObj spid="_x0000_s11268" name="Ecuación" r:id="rId4" imgW="2743200" imgH="672840" progId="Equation.3">
                <p:embed/>
              </p:oleObj>
            </a:graphicData>
          </a:graphic>
        </p:graphicFrame>
        <p:sp>
          <p:nvSpPr>
            <p:cNvPr id="11278" name="Text Box 10"/>
            <p:cNvSpPr txBox="1">
              <a:spLocks noChangeArrowheads="1"/>
            </p:cNvSpPr>
            <p:nvPr/>
          </p:nvSpPr>
          <p:spPr bwMode="auto">
            <a:xfrm>
              <a:off x="4150" y="1661"/>
              <a:ext cx="2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si </a:t>
              </a:r>
              <a:endParaRPr lang="es-ES"/>
            </a:p>
          </p:txBody>
        </p:sp>
        <p:graphicFrame>
          <p:nvGraphicFramePr>
            <p:cNvPr id="11269" name="Object 11"/>
            <p:cNvGraphicFramePr>
              <a:graphicFrameLocks noChangeAspect="1"/>
            </p:cNvGraphicFramePr>
            <p:nvPr/>
          </p:nvGraphicFramePr>
          <p:xfrm>
            <a:off x="4422" y="1661"/>
            <a:ext cx="454" cy="227"/>
          </p:xfrm>
          <a:graphic>
            <a:graphicData uri="http://schemas.openxmlformats.org/presentationml/2006/ole">
              <p:oleObj spid="_x0000_s11269" name="Ecuación" r:id="rId5" imgW="596641" imgH="253890" progId="Equation.3">
                <p:embed/>
              </p:oleObj>
            </a:graphicData>
          </a:graphic>
        </p:graphicFrame>
      </p:grpSp>
      <p:grpSp>
        <p:nvGrpSpPr>
          <p:cNvPr id="11273" name="14 Grupo"/>
          <p:cNvGrpSpPr>
            <a:grpSpLocks/>
          </p:cNvGrpSpPr>
          <p:nvPr/>
        </p:nvGrpSpPr>
        <p:grpSpPr bwMode="auto">
          <a:xfrm>
            <a:off x="957263" y="3871913"/>
            <a:ext cx="6197600" cy="1128712"/>
            <a:chOff x="957263" y="3644900"/>
            <a:chExt cx="6197601" cy="1128713"/>
          </a:xfrm>
        </p:grpSpPr>
        <p:sp>
          <p:nvSpPr>
            <p:cNvPr id="11276" name="Text Box 13"/>
            <p:cNvSpPr txBox="1">
              <a:spLocks noChangeArrowheads="1"/>
            </p:cNvSpPr>
            <p:nvPr/>
          </p:nvSpPr>
          <p:spPr bwMode="auto">
            <a:xfrm>
              <a:off x="957263" y="3644900"/>
              <a:ext cx="619760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17).- Se pide encontrar dos números racionales  x  e  y   tales que:</a:t>
              </a:r>
              <a:endParaRPr lang="es-ES"/>
            </a:p>
          </p:txBody>
        </p:sp>
        <p:graphicFrame>
          <p:nvGraphicFramePr>
            <p:cNvPr id="11267" name="Object 14"/>
            <p:cNvGraphicFramePr>
              <a:graphicFrameLocks noChangeAspect="1"/>
            </p:cNvGraphicFramePr>
            <p:nvPr/>
          </p:nvGraphicFramePr>
          <p:xfrm>
            <a:off x="1500166" y="4149725"/>
            <a:ext cx="2447925" cy="623888"/>
          </p:xfrm>
          <a:graphic>
            <a:graphicData uri="http://schemas.openxmlformats.org/presentationml/2006/ole">
              <p:oleObj spid="_x0000_s11267" name="Ecuación" r:id="rId6" imgW="1536700" imgH="431800" progId="Equation.3">
                <p:embed/>
              </p:oleObj>
            </a:graphicData>
          </a:graphic>
        </p:graphicFrame>
      </p:grpSp>
      <p:grpSp>
        <p:nvGrpSpPr>
          <p:cNvPr id="11274" name="13 Grupo"/>
          <p:cNvGrpSpPr>
            <a:grpSpLocks/>
          </p:cNvGrpSpPr>
          <p:nvPr/>
        </p:nvGrpSpPr>
        <p:grpSpPr bwMode="auto">
          <a:xfrm>
            <a:off x="900113" y="5516563"/>
            <a:ext cx="6494462" cy="395287"/>
            <a:chOff x="944563" y="5013325"/>
            <a:chExt cx="6494462" cy="395288"/>
          </a:xfrm>
        </p:grpSpPr>
        <p:sp>
          <p:nvSpPr>
            <p:cNvPr id="11275" name="Text Box 16"/>
            <p:cNvSpPr txBox="1">
              <a:spLocks noChangeArrowheads="1"/>
            </p:cNvSpPr>
            <p:nvPr/>
          </p:nvSpPr>
          <p:spPr bwMode="auto">
            <a:xfrm>
              <a:off x="944563" y="5013325"/>
              <a:ext cx="529113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18).- Encontrar el valor de  </a:t>
              </a:r>
              <a:r>
                <a:rPr lang="es-CL" i="1"/>
                <a:t>m</a:t>
              </a:r>
              <a:r>
                <a:rPr lang="es-CL"/>
                <a:t>  si  2a + 1 es un factor de </a:t>
              </a:r>
              <a:endParaRPr lang="es-ES"/>
            </a:p>
          </p:txBody>
        </p:sp>
        <p:graphicFrame>
          <p:nvGraphicFramePr>
            <p:cNvPr id="11266" name="Object 17"/>
            <p:cNvGraphicFramePr>
              <a:graphicFrameLocks noChangeAspect="1"/>
            </p:cNvGraphicFramePr>
            <p:nvPr/>
          </p:nvGraphicFramePr>
          <p:xfrm>
            <a:off x="6215063" y="5072063"/>
            <a:ext cx="1223962" cy="336550"/>
          </p:xfrm>
          <a:graphic>
            <a:graphicData uri="http://schemas.openxmlformats.org/presentationml/2006/ole">
              <p:oleObj spid="_x0000_s11266" name="Ecuación" r:id="rId7" imgW="876300" imgH="2413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5" name="13 Grupo"/>
          <p:cNvGrpSpPr>
            <a:grpSpLocks/>
          </p:cNvGrpSpPr>
          <p:nvPr/>
        </p:nvGrpSpPr>
        <p:grpSpPr bwMode="auto">
          <a:xfrm>
            <a:off x="755650" y="908050"/>
            <a:ext cx="7561263" cy="1377950"/>
            <a:chOff x="827089" y="902717"/>
            <a:chExt cx="7560601" cy="1377975"/>
          </a:xfrm>
        </p:grpSpPr>
        <p:sp>
          <p:nvSpPr>
            <p:cNvPr id="12304" name="Text Box 4"/>
            <p:cNvSpPr txBox="1">
              <a:spLocks noChangeArrowheads="1"/>
            </p:cNvSpPr>
            <p:nvPr/>
          </p:nvSpPr>
          <p:spPr bwMode="auto">
            <a:xfrm>
              <a:off x="827089" y="974725"/>
              <a:ext cx="5113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623888" indent="-623888"/>
              <a:r>
                <a:rPr lang="es-CL"/>
                <a:t>19.-  ¿Qué valor debe tener  el valor de la constante  a  en la ecuación:</a:t>
              </a:r>
              <a:endParaRPr lang="es-ES"/>
            </a:p>
          </p:txBody>
        </p:sp>
        <p:graphicFrame>
          <p:nvGraphicFramePr>
            <p:cNvPr id="12294" name="Object 5"/>
            <p:cNvGraphicFramePr>
              <a:graphicFrameLocks noChangeAspect="1"/>
            </p:cNvGraphicFramePr>
            <p:nvPr/>
          </p:nvGraphicFramePr>
          <p:xfrm>
            <a:off x="6155665" y="902717"/>
            <a:ext cx="2232025" cy="665162"/>
          </p:xfrm>
          <a:graphic>
            <a:graphicData uri="http://schemas.openxmlformats.org/presentationml/2006/ole">
              <p:oleObj spid="_x0000_s12294" name="Ecuación" r:id="rId3" imgW="1435100" imgH="431800" progId="Equation.3">
                <p:embed/>
              </p:oleObj>
            </a:graphicData>
          </a:graphic>
        </p:graphicFrame>
        <p:sp>
          <p:nvSpPr>
            <p:cNvPr id="12305" name="Text Box 7"/>
            <p:cNvSpPr txBox="1">
              <a:spLocks noChangeArrowheads="1"/>
            </p:cNvSpPr>
            <p:nvPr/>
          </p:nvSpPr>
          <p:spPr bwMode="auto">
            <a:xfrm>
              <a:off x="1475654" y="1556792"/>
              <a:ext cx="4798869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s-CL"/>
                <a:t>para que esta sea de primer grado?  ¿Cuál es, en este caso, el valor de x?</a:t>
              </a:r>
              <a:endParaRPr lang="es-ES"/>
            </a:p>
          </p:txBody>
        </p:sp>
      </p:grpSp>
      <p:grpSp>
        <p:nvGrpSpPr>
          <p:cNvPr id="12296" name="14 Grupo"/>
          <p:cNvGrpSpPr>
            <a:grpSpLocks/>
          </p:cNvGrpSpPr>
          <p:nvPr/>
        </p:nvGrpSpPr>
        <p:grpSpPr bwMode="auto">
          <a:xfrm>
            <a:off x="827088" y="2562225"/>
            <a:ext cx="6840537" cy="1223963"/>
            <a:chOff x="827088" y="2492375"/>
            <a:chExt cx="6840537" cy="1223963"/>
          </a:xfrm>
        </p:grpSpPr>
        <p:sp>
          <p:nvSpPr>
            <p:cNvPr id="12301" name="Text Box 9"/>
            <p:cNvSpPr txBox="1">
              <a:spLocks noChangeArrowheads="1"/>
            </p:cNvSpPr>
            <p:nvPr/>
          </p:nvSpPr>
          <p:spPr bwMode="auto">
            <a:xfrm>
              <a:off x="827088" y="2492375"/>
              <a:ext cx="684053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CL"/>
                <a:t>20).-  Calcular  m  y  n  de modo que las raíces de la ecuación </a:t>
              </a:r>
              <a:endParaRPr lang="es-ES"/>
            </a:p>
          </p:txBody>
        </p:sp>
        <p:graphicFrame>
          <p:nvGraphicFramePr>
            <p:cNvPr id="12292" name="Object 10"/>
            <p:cNvGraphicFramePr>
              <a:graphicFrameLocks noChangeAspect="1"/>
            </p:cNvGraphicFramePr>
            <p:nvPr/>
          </p:nvGraphicFramePr>
          <p:xfrm>
            <a:off x="1428728" y="2924175"/>
            <a:ext cx="1655762" cy="379413"/>
          </p:xfrm>
          <a:graphic>
            <a:graphicData uri="http://schemas.openxmlformats.org/presentationml/2006/ole">
              <p:oleObj spid="_x0000_s12292" name="Ecuación" r:id="rId4" imgW="1040948" imgH="241195" progId="Equation.3">
                <p:embed/>
              </p:oleObj>
            </a:graphicData>
          </a:graphic>
        </p:graphicFrame>
        <p:sp>
          <p:nvSpPr>
            <p:cNvPr id="12302" name="Text Box 13"/>
            <p:cNvSpPr txBox="1">
              <a:spLocks noChangeArrowheads="1"/>
            </p:cNvSpPr>
            <p:nvPr/>
          </p:nvSpPr>
          <p:spPr bwMode="auto">
            <a:xfrm>
              <a:off x="3143250" y="2917825"/>
              <a:ext cx="4114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sean iguales a los respectivos duplos de las</a:t>
              </a:r>
              <a:endParaRPr lang="es-ES"/>
            </a:p>
          </p:txBody>
        </p:sp>
        <p:sp>
          <p:nvSpPr>
            <p:cNvPr id="12303" name="Text Box 14"/>
            <p:cNvSpPr txBox="1">
              <a:spLocks noChangeArrowheads="1"/>
            </p:cNvSpPr>
            <p:nvPr/>
          </p:nvSpPr>
          <p:spPr bwMode="auto">
            <a:xfrm>
              <a:off x="1357313" y="3349625"/>
              <a:ext cx="2082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raíces de la ecuación</a:t>
              </a:r>
              <a:endParaRPr lang="es-ES"/>
            </a:p>
          </p:txBody>
        </p:sp>
        <p:graphicFrame>
          <p:nvGraphicFramePr>
            <p:cNvPr id="12293" name="Object 15"/>
            <p:cNvGraphicFramePr>
              <a:graphicFrameLocks noChangeAspect="1"/>
            </p:cNvGraphicFramePr>
            <p:nvPr/>
          </p:nvGraphicFramePr>
          <p:xfrm>
            <a:off x="3500430" y="3352800"/>
            <a:ext cx="2095500" cy="363538"/>
          </p:xfrm>
          <a:graphic>
            <a:graphicData uri="http://schemas.openxmlformats.org/presentationml/2006/ole">
              <p:oleObj spid="_x0000_s12293" name="Ecuación" r:id="rId5" imgW="1371600" imgH="241200" progId="Equation.3">
                <p:embed/>
              </p:oleObj>
            </a:graphicData>
          </a:graphic>
        </p:graphicFrame>
      </p:grpSp>
      <p:grpSp>
        <p:nvGrpSpPr>
          <p:cNvPr id="12297" name="16 Grupo"/>
          <p:cNvGrpSpPr>
            <a:grpSpLocks/>
          </p:cNvGrpSpPr>
          <p:nvPr/>
        </p:nvGrpSpPr>
        <p:grpSpPr bwMode="auto">
          <a:xfrm>
            <a:off x="885825" y="4294188"/>
            <a:ext cx="5213350" cy="563562"/>
            <a:chOff x="885825" y="4294198"/>
            <a:chExt cx="5213344" cy="563562"/>
          </a:xfrm>
        </p:grpSpPr>
        <p:sp>
          <p:nvSpPr>
            <p:cNvPr id="12300" name="Text Box 17"/>
            <p:cNvSpPr txBox="1">
              <a:spLocks noChangeArrowheads="1"/>
            </p:cNvSpPr>
            <p:nvPr/>
          </p:nvSpPr>
          <p:spPr bwMode="auto">
            <a:xfrm>
              <a:off x="885825" y="4322773"/>
              <a:ext cx="270509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21).-  Resolver la ecuación:</a:t>
              </a:r>
              <a:endParaRPr lang="es-ES"/>
            </a:p>
          </p:txBody>
        </p:sp>
        <p:graphicFrame>
          <p:nvGraphicFramePr>
            <p:cNvPr id="12291" name="Object 18"/>
            <p:cNvGraphicFramePr>
              <a:graphicFrameLocks noChangeAspect="1"/>
            </p:cNvGraphicFramePr>
            <p:nvPr/>
          </p:nvGraphicFramePr>
          <p:xfrm>
            <a:off x="3714744" y="4294198"/>
            <a:ext cx="2384425" cy="563562"/>
          </p:xfrm>
          <a:graphic>
            <a:graphicData uri="http://schemas.openxmlformats.org/presentationml/2006/ole">
              <p:oleObj spid="_x0000_s12291" name="Ecuación" r:id="rId6" imgW="1777680" imgH="431640" progId="Equation.3">
                <p:embed/>
              </p:oleObj>
            </a:graphicData>
          </a:graphic>
        </p:graphicFrame>
      </p:grpSp>
      <p:grpSp>
        <p:nvGrpSpPr>
          <p:cNvPr id="12298" name="15 Grupo"/>
          <p:cNvGrpSpPr>
            <a:grpSpLocks/>
          </p:cNvGrpSpPr>
          <p:nvPr/>
        </p:nvGrpSpPr>
        <p:grpSpPr bwMode="auto">
          <a:xfrm>
            <a:off x="900113" y="5084763"/>
            <a:ext cx="7272337" cy="647700"/>
            <a:chOff x="900113" y="4868863"/>
            <a:chExt cx="7272337" cy="647700"/>
          </a:xfrm>
        </p:grpSpPr>
        <p:sp>
          <p:nvSpPr>
            <p:cNvPr id="12299" name="Text Box 20"/>
            <p:cNvSpPr txBox="1">
              <a:spLocks noChangeArrowheads="1"/>
            </p:cNvSpPr>
            <p:nvPr/>
          </p:nvSpPr>
          <p:spPr bwMode="auto">
            <a:xfrm>
              <a:off x="900113" y="4941888"/>
              <a:ext cx="354488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22).-  Si  a : b = c : d,  demostrar que</a:t>
              </a:r>
              <a:endParaRPr lang="es-ES"/>
            </a:p>
          </p:txBody>
        </p:sp>
        <p:graphicFrame>
          <p:nvGraphicFramePr>
            <p:cNvPr id="12290" name="Object 21"/>
            <p:cNvGraphicFramePr>
              <a:graphicFrameLocks noChangeAspect="1"/>
            </p:cNvGraphicFramePr>
            <p:nvPr/>
          </p:nvGraphicFramePr>
          <p:xfrm>
            <a:off x="4932363" y="4868863"/>
            <a:ext cx="3240087" cy="647700"/>
          </p:xfrm>
          <a:graphic>
            <a:graphicData uri="http://schemas.openxmlformats.org/presentationml/2006/ole">
              <p:oleObj spid="_x0000_s12290" name="Ecuación" r:id="rId7" imgW="2082800" imgH="4572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8" name="13 Grupo"/>
          <p:cNvGrpSpPr>
            <a:grpSpLocks/>
          </p:cNvGrpSpPr>
          <p:nvPr/>
        </p:nvGrpSpPr>
        <p:grpSpPr bwMode="auto">
          <a:xfrm>
            <a:off x="971550" y="836613"/>
            <a:ext cx="6457950" cy="812800"/>
            <a:chOff x="971550" y="974725"/>
            <a:chExt cx="6457970" cy="812800"/>
          </a:xfrm>
        </p:grpSpPr>
        <p:sp>
          <p:nvSpPr>
            <p:cNvPr id="13329" name="Text Box 4"/>
            <p:cNvSpPr txBox="1">
              <a:spLocks noChangeArrowheads="1"/>
            </p:cNvSpPr>
            <p:nvPr/>
          </p:nvSpPr>
          <p:spPr bwMode="auto">
            <a:xfrm>
              <a:off x="971550" y="974725"/>
              <a:ext cx="565786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23).-  Si  a</a:t>
              </a:r>
              <a:r>
                <a:rPr lang="es-CL">
                  <a:sym typeface="Symbol" pitchFamily="18" charset="2"/>
                </a:rPr>
                <a:t> es directamente proporcional a  b, demostrar que</a:t>
              </a:r>
            </a:p>
          </p:txBody>
        </p:sp>
        <p:graphicFrame>
          <p:nvGraphicFramePr>
            <p:cNvPr id="13316" name="Object 5"/>
            <p:cNvGraphicFramePr>
              <a:graphicFrameLocks noChangeAspect="1"/>
            </p:cNvGraphicFramePr>
            <p:nvPr/>
          </p:nvGraphicFramePr>
          <p:xfrm>
            <a:off x="6764358" y="1000108"/>
            <a:ext cx="665162" cy="347663"/>
          </p:xfrm>
          <a:graphic>
            <a:graphicData uri="http://schemas.openxmlformats.org/presentationml/2006/ole">
              <p:oleObj spid="_x0000_s13316" name="Ecuación" r:id="rId3" imgW="457200" imgH="241200" progId="Equation.3">
                <p:embed/>
              </p:oleObj>
            </a:graphicData>
          </a:graphic>
        </p:graphicFrame>
        <p:sp>
          <p:nvSpPr>
            <p:cNvPr id="13330" name="Text Box 7"/>
            <p:cNvSpPr txBox="1">
              <a:spLocks noChangeArrowheads="1"/>
            </p:cNvSpPr>
            <p:nvPr/>
          </p:nvSpPr>
          <p:spPr bwMode="auto">
            <a:xfrm>
              <a:off x="1590677" y="1412875"/>
              <a:ext cx="4127513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también es directamente proporcional a	   . </a:t>
              </a:r>
              <a:endParaRPr lang="es-ES"/>
            </a:p>
          </p:txBody>
        </p:sp>
        <p:graphicFrame>
          <p:nvGraphicFramePr>
            <p:cNvPr id="13317" name="Object 8"/>
            <p:cNvGraphicFramePr>
              <a:graphicFrameLocks noChangeAspect="1"/>
            </p:cNvGraphicFramePr>
            <p:nvPr/>
          </p:nvGraphicFramePr>
          <p:xfrm>
            <a:off x="5572132" y="1412875"/>
            <a:ext cx="720725" cy="374650"/>
          </p:xfrm>
          <a:graphic>
            <a:graphicData uri="http://schemas.openxmlformats.org/presentationml/2006/ole">
              <p:oleObj spid="_x0000_s13317" name="Ecuación" r:id="rId4" imgW="457200" imgH="241300" progId="Equation.3">
                <p:embed/>
              </p:oleObj>
            </a:graphicData>
          </a:graphic>
        </p:graphicFrame>
      </p:grpSp>
      <p:grpSp>
        <p:nvGrpSpPr>
          <p:cNvPr id="13319" name="15 Grupo"/>
          <p:cNvGrpSpPr>
            <a:grpSpLocks/>
          </p:cNvGrpSpPr>
          <p:nvPr/>
        </p:nvGrpSpPr>
        <p:grpSpPr bwMode="auto">
          <a:xfrm>
            <a:off x="971550" y="3789363"/>
            <a:ext cx="7419975" cy="1100137"/>
            <a:chOff x="971550" y="3055939"/>
            <a:chExt cx="7419973" cy="1100136"/>
          </a:xfrm>
        </p:grpSpPr>
        <p:sp>
          <p:nvSpPr>
            <p:cNvPr id="13327" name="Text Box 13"/>
            <p:cNvSpPr txBox="1">
              <a:spLocks noChangeArrowheads="1"/>
            </p:cNvSpPr>
            <p:nvPr/>
          </p:nvSpPr>
          <p:spPr bwMode="auto">
            <a:xfrm>
              <a:off x="971550" y="3141664"/>
              <a:ext cx="3257549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25).-  Demostrar que la expresión</a:t>
              </a:r>
              <a:endParaRPr lang="es-ES"/>
            </a:p>
          </p:txBody>
        </p:sp>
        <p:graphicFrame>
          <p:nvGraphicFramePr>
            <p:cNvPr id="13315" name="Object 14"/>
            <p:cNvGraphicFramePr>
              <a:graphicFrameLocks noChangeAspect="1"/>
            </p:cNvGraphicFramePr>
            <p:nvPr/>
          </p:nvGraphicFramePr>
          <p:xfrm>
            <a:off x="4286248" y="3055939"/>
            <a:ext cx="4105275" cy="587375"/>
          </p:xfrm>
          <a:graphic>
            <a:graphicData uri="http://schemas.openxmlformats.org/presentationml/2006/ole">
              <p:oleObj spid="_x0000_s13315" name="Ecuación" r:id="rId5" imgW="3048000" imgH="431800" progId="Equation.3">
                <p:embed/>
              </p:oleObj>
            </a:graphicData>
          </a:graphic>
        </p:graphicFrame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1571625" y="3789363"/>
              <a:ext cx="3841749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vale 0, para cualquier valor de a, b  y  c.</a:t>
              </a:r>
              <a:endParaRPr lang="es-ES"/>
            </a:p>
          </p:txBody>
        </p:sp>
      </p:grpSp>
      <p:grpSp>
        <p:nvGrpSpPr>
          <p:cNvPr id="13320" name="16 Grupo"/>
          <p:cNvGrpSpPr>
            <a:grpSpLocks/>
          </p:cNvGrpSpPr>
          <p:nvPr/>
        </p:nvGrpSpPr>
        <p:grpSpPr bwMode="auto">
          <a:xfrm>
            <a:off x="984250" y="5048250"/>
            <a:ext cx="7262813" cy="1095375"/>
            <a:chOff x="984250" y="4500570"/>
            <a:chExt cx="7262811" cy="1095368"/>
          </a:xfrm>
        </p:grpSpPr>
        <p:sp>
          <p:nvSpPr>
            <p:cNvPr id="13325" name="Text Box 17"/>
            <p:cNvSpPr txBox="1">
              <a:spLocks noChangeArrowheads="1"/>
            </p:cNvSpPr>
            <p:nvPr/>
          </p:nvSpPr>
          <p:spPr bwMode="auto">
            <a:xfrm>
              <a:off x="984250" y="4652969"/>
              <a:ext cx="3257549" cy="366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26).-  Demostrar que la expresión</a:t>
              </a:r>
              <a:endParaRPr lang="es-ES"/>
            </a:p>
          </p:txBody>
        </p:sp>
        <p:graphicFrame>
          <p:nvGraphicFramePr>
            <p:cNvPr id="13314" name="Object 24"/>
            <p:cNvGraphicFramePr>
              <a:graphicFrameLocks noChangeAspect="1"/>
            </p:cNvGraphicFramePr>
            <p:nvPr/>
          </p:nvGraphicFramePr>
          <p:xfrm>
            <a:off x="4286248" y="4500570"/>
            <a:ext cx="3960813" cy="635000"/>
          </p:xfrm>
          <a:graphic>
            <a:graphicData uri="http://schemas.openxmlformats.org/presentationml/2006/ole">
              <p:oleObj spid="_x0000_s13314" name="Ecuación" r:id="rId6" imgW="2844800" imgH="457200" progId="Equation.3">
                <p:embed/>
              </p:oleObj>
            </a:graphicData>
          </a:graphic>
        </p:graphicFrame>
        <p:sp>
          <p:nvSpPr>
            <p:cNvPr id="13326" name="Text Box 26"/>
            <p:cNvSpPr txBox="1">
              <a:spLocks noChangeArrowheads="1"/>
            </p:cNvSpPr>
            <p:nvPr/>
          </p:nvSpPr>
          <p:spPr bwMode="auto">
            <a:xfrm>
              <a:off x="1543050" y="5229228"/>
              <a:ext cx="2717799" cy="366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es independiente de  x, y, z.</a:t>
              </a:r>
              <a:endParaRPr lang="es-ES"/>
            </a:p>
          </p:txBody>
        </p:sp>
      </p:grpSp>
      <p:pic>
        <p:nvPicPr>
          <p:cNvPr id="13321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32363" y="1844675"/>
            <a:ext cx="2913062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22" name="Group 22"/>
          <p:cNvGrpSpPr>
            <a:grpSpLocks/>
          </p:cNvGrpSpPr>
          <p:nvPr/>
        </p:nvGrpSpPr>
        <p:grpSpPr bwMode="auto">
          <a:xfrm>
            <a:off x="971550" y="2060575"/>
            <a:ext cx="4105275" cy="1158875"/>
            <a:chOff x="612" y="1253"/>
            <a:chExt cx="2586" cy="730"/>
          </a:xfrm>
        </p:grpSpPr>
        <p:sp>
          <p:nvSpPr>
            <p:cNvPr id="13323" name="Text Box 20"/>
            <p:cNvSpPr txBox="1">
              <a:spLocks noChangeArrowheads="1"/>
            </p:cNvSpPr>
            <p:nvPr/>
          </p:nvSpPr>
          <p:spPr bwMode="auto">
            <a:xfrm>
              <a:off x="612" y="1253"/>
              <a:ext cx="2540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_tradnl"/>
                <a:t>24).-    En la figura,  w : x = 1 : 3.</a:t>
              </a:r>
            </a:p>
            <a:p>
              <a:pPr>
                <a:spcBef>
                  <a:spcPct val="50000"/>
                </a:spcBef>
              </a:pPr>
              <a:r>
                <a:rPr lang="es-ES_tradnl"/>
                <a:t>            Determine la razón entre el área</a:t>
              </a:r>
              <a:endParaRPr lang="es-ES_tradnl">
                <a:sym typeface="Symbol" pitchFamily="18" charset="2"/>
              </a:endParaRPr>
            </a:p>
          </p:txBody>
        </p:sp>
        <p:sp>
          <p:nvSpPr>
            <p:cNvPr id="13324" name="Text Box 21"/>
            <p:cNvSpPr txBox="1">
              <a:spLocks noChangeArrowheads="1"/>
            </p:cNvSpPr>
            <p:nvPr/>
          </p:nvSpPr>
          <p:spPr bwMode="auto">
            <a:xfrm>
              <a:off x="1066" y="1752"/>
              <a:ext cx="21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_tradnl"/>
                <a:t>del  </a:t>
              </a:r>
              <a:r>
                <a:rPr lang="es-ES_tradnl">
                  <a:sym typeface="Symbol" pitchFamily="18" charset="2"/>
                </a:rPr>
                <a:t> CBA y el  ADB.</a:t>
              </a:r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32"/>
          <p:cNvGrpSpPr>
            <a:grpSpLocks/>
          </p:cNvGrpSpPr>
          <p:nvPr/>
        </p:nvGrpSpPr>
        <p:grpSpPr bwMode="auto">
          <a:xfrm>
            <a:off x="827088" y="5300663"/>
            <a:ext cx="6734175" cy="704850"/>
            <a:chOff x="657" y="3203"/>
            <a:chExt cx="4242" cy="444"/>
          </a:xfrm>
        </p:grpSpPr>
        <p:sp>
          <p:nvSpPr>
            <p:cNvPr id="25620" name="Text Box 21"/>
            <p:cNvSpPr txBox="1">
              <a:spLocks noChangeArrowheads="1"/>
            </p:cNvSpPr>
            <p:nvPr/>
          </p:nvSpPr>
          <p:spPr bwMode="auto">
            <a:xfrm>
              <a:off x="657" y="3203"/>
              <a:ext cx="17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31).- Mostrar que el sistema</a:t>
              </a:r>
              <a:endParaRPr lang="es-ES"/>
            </a:p>
          </p:txBody>
        </p:sp>
        <p:sp>
          <p:nvSpPr>
            <p:cNvPr id="25621" name="Text Box 24"/>
            <p:cNvSpPr txBox="1">
              <a:spLocks noChangeArrowheads="1"/>
            </p:cNvSpPr>
            <p:nvPr/>
          </p:nvSpPr>
          <p:spPr bwMode="auto">
            <a:xfrm>
              <a:off x="3763" y="3203"/>
              <a:ext cx="11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CL"/>
                <a:t>no tiene solución.</a:t>
              </a:r>
              <a:endParaRPr lang="es-ES"/>
            </a:p>
          </p:txBody>
        </p:sp>
        <p:grpSp>
          <p:nvGrpSpPr>
            <p:cNvPr id="25622" name="Group 30"/>
            <p:cNvGrpSpPr>
              <a:grpSpLocks/>
            </p:cNvGrpSpPr>
            <p:nvPr/>
          </p:nvGrpSpPr>
          <p:grpSpPr bwMode="auto">
            <a:xfrm>
              <a:off x="2472" y="3203"/>
              <a:ext cx="1199" cy="444"/>
              <a:chOff x="2622" y="3203"/>
              <a:chExt cx="1199" cy="444"/>
            </a:xfrm>
          </p:grpSpPr>
          <p:sp>
            <p:nvSpPr>
              <p:cNvPr id="25623" name="Freeform 22"/>
              <p:cNvSpPr>
                <a:spLocks/>
              </p:cNvSpPr>
              <p:nvPr/>
            </p:nvSpPr>
            <p:spPr bwMode="auto">
              <a:xfrm>
                <a:off x="2622" y="3606"/>
                <a:ext cx="1175" cy="6"/>
              </a:xfrm>
              <a:custGeom>
                <a:avLst/>
                <a:gdLst>
                  <a:gd name="T0" fmla="*/ 0 w 1175"/>
                  <a:gd name="T1" fmla="*/ 0 h 6"/>
                  <a:gd name="T2" fmla="*/ 1175 w 1175"/>
                  <a:gd name="T3" fmla="*/ 6 h 6"/>
                  <a:gd name="T4" fmla="*/ 0 60000 65536"/>
                  <a:gd name="T5" fmla="*/ 0 60000 65536"/>
                  <a:gd name="T6" fmla="*/ 0 w 1175"/>
                  <a:gd name="T7" fmla="*/ 0 h 6"/>
                  <a:gd name="T8" fmla="*/ 1175 w 1175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75" h="6">
                    <a:moveTo>
                      <a:pt x="0" y="0"/>
                    </a:moveTo>
                    <a:lnTo>
                      <a:pt x="1175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25603" name="Group 29"/>
          <p:cNvGrpSpPr>
            <a:grpSpLocks/>
          </p:cNvGrpSpPr>
          <p:nvPr/>
        </p:nvGrpSpPr>
        <p:grpSpPr bwMode="auto">
          <a:xfrm>
            <a:off x="755650" y="3716338"/>
            <a:ext cx="7321550" cy="1454150"/>
            <a:chOff x="627" y="1975"/>
            <a:chExt cx="4612" cy="916"/>
          </a:xfrm>
        </p:grpSpPr>
        <p:sp>
          <p:nvSpPr>
            <p:cNvPr id="25616" name="Text Box 18"/>
            <p:cNvSpPr txBox="1">
              <a:spLocks noChangeArrowheads="1"/>
            </p:cNvSpPr>
            <p:nvPr/>
          </p:nvSpPr>
          <p:spPr bwMode="auto">
            <a:xfrm>
              <a:off x="627" y="1975"/>
              <a:ext cx="45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CL"/>
                <a:t>30).- ¿Qué valor debe tener  a</a:t>
              </a:r>
              <a:r>
                <a:rPr lang="es-CL">
                  <a:sym typeface="Symbol" pitchFamily="18" charset="2"/>
                </a:rPr>
                <a:t>  para que en el sistema  </a:t>
              </a:r>
            </a:p>
          </p:txBody>
        </p:sp>
        <p:sp>
          <p:nvSpPr>
            <p:cNvPr id="25617" name="Text Box 20"/>
            <p:cNvSpPr txBox="1">
              <a:spLocks noChangeArrowheads="1"/>
            </p:cNvSpPr>
            <p:nvPr/>
          </p:nvSpPr>
          <p:spPr bwMode="auto">
            <a:xfrm>
              <a:off x="930" y="2435"/>
              <a:ext cx="4309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s-CL"/>
                <a:t>se verifique que ambas incógnitas tengan el mismo valor.  ¿Cuál es ese valor?</a:t>
              </a:r>
              <a:endParaRPr lang="es-ES"/>
            </a:p>
          </p:txBody>
        </p:sp>
        <p:grpSp>
          <p:nvGrpSpPr>
            <p:cNvPr id="25618" name="Group 28"/>
            <p:cNvGrpSpPr>
              <a:grpSpLocks/>
            </p:cNvGrpSpPr>
            <p:nvPr/>
          </p:nvGrpSpPr>
          <p:grpSpPr bwMode="auto">
            <a:xfrm>
              <a:off x="3923" y="1979"/>
              <a:ext cx="955" cy="421"/>
              <a:chOff x="3923" y="1979"/>
              <a:chExt cx="955" cy="421"/>
            </a:xfrm>
          </p:grpSpPr>
          <p:sp>
            <p:nvSpPr>
              <p:cNvPr id="25619" name="Freeform 23"/>
              <p:cNvSpPr>
                <a:spLocks/>
              </p:cNvSpPr>
              <p:nvPr/>
            </p:nvSpPr>
            <p:spPr bwMode="auto">
              <a:xfrm>
                <a:off x="3923" y="2387"/>
                <a:ext cx="925" cy="1"/>
              </a:xfrm>
              <a:custGeom>
                <a:avLst/>
                <a:gdLst>
                  <a:gd name="T0" fmla="*/ 0 w 925"/>
                  <a:gd name="T1" fmla="*/ 0 h 1"/>
                  <a:gd name="T2" fmla="*/ 925 w 925"/>
                  <a:gd name="T3" fmla="*/ 1 h 1"/>
                  <a:gd name="T4" fmla="*/ 0 60000 65536"/>
                  <a:gd name="T5" fmla="*/ 0 60000 65536"/>
                  <a:gd name="T6" fmla="*/ 0 w 925"/>
                  <a:gd name="T7" fmla="*/ 0 h 1"/>
                  <a:gd name="T8" fmla="*/ 925 w 92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25" h="1">
                    <a:moveTo>
                      <a:pt x="0" y="0"/>
                    </a:moveTo>
                    <a:lnTo>
                      <a:pt x="925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sp>
        <p:nvSpPr>
          <p:cNvPr id="25604" name="Text Box 27"/>
          <p:cNvSpPr txBox="1">
            <a:spLocks noChangeArrowheads="1"/>
          </p:cNvSpPr>
          <p:nvPr/>
        </p:nvSpPr>
        <p:spPr bwMode="auto">
          <a:xfrm>
            <a:off x="755650" y="1125538"/>
            <a:ext cx="6913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27).-  Hallar las raíces enteras de la ecuación: 	</a:t>
            </a:r>
            <a:endParaRPr lang="es-ES"/>
          </a:p>
        </p:txBody>
      </p:sp>
      <p:pic>
        <p:nvPicPr>
          <p:cNvPr id="25605" name="Object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1052513"/>
            <a:ext cx="2808288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29"/>
          <p:cNvSpPr txBox="1">
            <a:spLocks noChangeArrowheads="1"/>
          </p:cNvSpPr>
          <p:nvPr/>
        </p:nvSpPr>
        <p:spPr bwMode="auto">
          <a:xfrm>
            <a:off x="1258888" y="1557338"/>
            <a:ext cx="6049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Sugerencia: utilizar el cambio de  variable  </a:t>
            </a:r>
            <a:endParaRPr lang="es-ES"/>
          </a:p>
        </p:txBody>
      </p:sp>
      <p:pic>
        <p:nvPicPr>
          <p:cNvPr id="25607" name="Object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557338"/>
            <a:ext cx="12239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 Box 31"/>
          <p:cNvSpPr txBox="1">
            <a:spLocks noChangeArrowheads="1"/>
          </p:cNvSpPr>
          <p:nvPr/>
        </p:nvSpPr>
        <p:spPr bwMode="auto">
          <a:xfrm>
            <a:off x="827088" y="2349500"/>
            <a:ext cx="75612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/>
              <a:t>28).- Para n </a:t>
            </a:r>
            <a:r>
              <a:rPr lang="es-ES_tradnl">
                <a:sym typeface="Symbol" pitchFamily="18" charset="2"/>
              </a:rPr>
              <a:t> Z, si                              , entonces , hallar el o los valores  para la expresión  </a:t>
            </a:r>
            <a:endParaRPr lang="es-ES"/>
          </a:p>
        </p:txBody>
      </p:sp>
      <p:pic>
        <p:nvPicPr>
          <p:cNvPr id="25609" name="Object 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2349500"/>
            <a:ext cx="14605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Object 3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1050" y="2565400"/>
            <a:ext cx="2921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11" name="Group 36"/>
          <p:cNvGrpSpPr>
            <a:grpSpLocks/>
          </p:cNvGrpSpPr>
          <p:nvPr/>
        </p:nvGrpSpPr>
        <p:grpSpPr bwMode="auto">
          <a:xfrm>
            <a:off x="827088" y="3141663"/>
            <a:ext cx="6913562" cy="366712"/>
            <a:chOff x="521" y="1933"/>
            <a:chExt cx="4355" cy="231"/>
          </a:xfrm>
        </p:grpSpPr>
        <p:sp>
          <p:nvSpPr>
            <p:cNvPr id="25615" name="Text Box 34"/>
            <p:cNvSpPr txBox="1">
              <a:spLocks noChangeArrowheads="1"/>
            </p:cNvSpPr>
            <p:nvPr/>
          </p:nvSpPr>
          <p:spPr bwMode="auto">
            <a:xfrm>
              <a:off x="521" y="1933"/>
              <a:ext cx="435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_tradnl"/>
                <a:t>29) Determinar la suma de las raíces de la ecuación: </a:t>
              </a:r>
              <a:endParaRPr lang="es-ES"/>
            </a:p>
          </p:txBody>
        </p:sp>
      </p:grpSp>
      <p:pic>
        <p:nvPicPr>
          <p:cNvPr id="25612" name="Object 3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3141663"/>
            <a:ext cx="19081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Object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4100" y="3722688"/>
            <a:ext cx="1370013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4" name="Object 2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76663" y="5300663"/>
            <a:ext cx="18351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116013" y="1052513"/>
            <a:ext cx="7127875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/>
              <a:t>ALGUNAS SOLUCIONES</a:t>
            </a:r>
          </a:p>
          <a:p>
            <a:pPr>
              <a:spcBef>
                <a:spcPct val="50000"/>
              </a:spcBef>
            </a:pPr>
            <a:r>
              <a:rPr lang="es-ES_tradnl"/>
              <a:t>1)   x = 1					17)  </a:t>
            </a:r>
          </a:p>
          <a:p>
            <a:pPr>
              <a:spcBef>
                <a:spcPct val="50000"/>
              </a:spcBef>
            </a:pPr>
            <a:r>
              <a:rPr lang="es-ES_tradnl"/>
              <a:t>3)  					19) a = 2; x =7/11</a:t>
            </a:r>
          </a:p>
          <a:p>
            <a:pPr>
              <a:spcBef>
                <a:spcPct val="50000"/>
              </a:spcBef>
            </a:pPr>
            <a:r>
              <a:rPr lang="es-ES_tradnl"/>
              <a:t>5)   1					21)  {1,3}</a:t>
            </a:r>
          </a:p>
          <a:p>
            <a:pPr>
              <a:spcBef>
                <a:spcPct val="50000"/>
              </a:spcBef>
            </a:pPr>
            <a:r>
              <a:rPr lang="es-ES_tradnl"/>
              <a:t>8)  					24)   1 : 4</a:t>
            </a:r>
          </a:p>
          <a:p>
            <a:pPr>
              <a:spcBef>
                <a:spcPct val="50000"/>
              </a:spcBef>
            </a:pPr>
            <a:endParaRPr lang="es-ES_tradnl"/>
          </a:p>
          <a:p>
            <a:pPr>
              <a:spcBef>
                <a:spcPct val="50000"/>
              </a:spcBef>
            </a:pPr>
            <a:r>
              <a:rPr lang="es-ES_tradnl"/>
              <a:t>9)  					27)  {-4 , 1}</a:t>
            </a:r>
          </a:p>
          <a:p>
            <a:pPr>
              <a:spcBef>
                <a:spcPct val="50000"/>
              </a:spcBef>
            </a:pPr>
            <a:endParaRPr lang="es-ES_tradnl"/>
          </a:p>
          <a:p>
            <a:pPr>
              <a:spcBef>
                <a:spcPct val="50000"/>
              </a:spcBef>
            </a:pPr>
            <a:r>
              <a:rPr lang="es-ES_tradnl"/>
              <a:t>11) </a:t>
            </a:r>
          </a:p>
          <a:p>
            <a:pPr>
              <a:spcBef>
                <a:spcPct val="50000"/>
              </a:spcBef>
            </a:pPr>
            <a:r>
              <a:rPr lang="es-ES_tradnl"/>
              <a:t>					28)   1</a:t>
            </a:r>
          </a:p>
          <a:p>
            <a:pPr>
              <a:spcBef>
                <a:spcPct val="50000"/>
              </a:spcBef>
            </a:pPr>
            <a:r>
              <a:rPr lang="es-ES_tradnl"/>
              <a:t>13)   2					29)  1</a:t>
            </a:r>
          </a:p>
          <a:p>
            <a:pPr>
              <a:spcBef>
                <a:spcPct val="50000"/>
              </a:spcBef>
            </a:pPr>
            <a:r>
              <a:rPr lang="es-ES_tradnl"/>
              <a:t>15)					30)  a = 3</a:t>
            </a:r>
            <a:endParaRPr lang="es-ES"/>
          </a:p>
        </p:txBody>
      </p:sp>
      <p:pic>
        <p:nvPicPr>
          <p:cNvPr id="26627" name="Object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4221163"/>
            <a:ext cx="30241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Object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773238"/>
            <a:ext cx="2112963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Object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2636838"/>
            <a:ext cx="245745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Object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3357563"/>
            <a:ext cx="10096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Object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9250" y="5516563"/>
            <a:ext cx="1460500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Object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56325" y="1412875"/>
            <a:ext cx="13525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611188" y="1052513"/>
            <a:ext cx="7993062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_tradnl"/>
              <a:t>Referencia Bibliográfica:</a:t>
            </a:r>
          </a:p>
          <a:p>
            <a:pPr marL="342900" indent="-342900">
              <a:spcBef>
                <a:spcPct val="50000"/>
              </a:spcBef>
            </a:pPr>
            <a:endParaRPr lang="es-ES_tradnl"/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ES">
                <a:hlinkClick r:id="rId2"/>
              </a:rPr>
              <a:t>http://www.stewartcalculus.com/data/default/upfiles/AlgebraReview.pdf</a:t>
            </a:r>
            <a:endParaRPr lang="es-ES"/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ES">
                <a:hlinkClick r:id="rId3"/>
              </a:rPr>
              <a:t>http://mialgebra.blogspot.com/2009/03/ejercicios-resueltos-de-algebra-de.html</a:t>
            </a:r>
            <a:endParaRPr lang="es-ES"/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ES_tradnl"/>
              <a:t>Carreño Ximena/Cruz Ximena. “Algebra”. 2ª Edición Santiago de Chile, Ediciones Arrayán.</a:t>
            </a:r>
            <a:endParaRPr lang="es-ES"/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908</Words>
  <Application>Microsoft Office PowerPoint</Application>
  <PresentationFormat>Presentación en pantalla (4:3)</PresentationFormat>
  <Paragraphs>117</Paragraphs>
  <Slides>24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Times New Roman</vt:lpstr>
      <vt:lpstr>Arial</vt:lpstr>
      <vt:lpstr>Calibri</vt:lpstr>
      <vt:lpstr>SimSun</vt:lpstr>
      <vt:lpstr>Book Antiqua</vt:lpstr>
      <vt:lpstr>Symbol</vt:lpstr>
      <vt:lpstr>Tema de Office</vt:lpstr>
      <vt:lpstr>Microsoft Editor de ecuaciones 3.0</vt:lpstr>
      <vt:lpstr>Ecuación</vt:lpstr>
      <vt:lpstr>Equation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Company>Universidad Diego Portales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viviana.vergara</dc:creator>
  <cp:lastModifiedBy>Carlos</cp:lastModifiedBy>
  <cp:revision>137</cp:revision>
  <dcterms:created xsi:type="dcterms:W3CDTF">2010-01-04T19:39:49Z</dcterms:created>
  <dcterms:modified xsi:type="dcterms:W3CDTF">2012-03-03T14:10:42Z</dcterms:modified>
</cp:coreProperties>
</file>